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8" r:id="rId20"/>
    <p:sldId id="274" r:id="rId21"/>
    <p:sldId id="275" r:id="rId22"/>
    <p:sldId id="276" r:id="rId23"/>
    <p:sldId id="277"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377A3-CB74-D8B5-3FE0-3E0B8DB2A3E5}" v="227" dt="2020-04-21T08:37:39.509"/>
    <p1510:client id="{EA35586A-2DC0-4854-3897-8B514C36FCDD}" v="1990" dt="2020-04-21T08:03:47.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22376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71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4068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09570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954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9308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108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4098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370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2310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7562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4658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382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557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71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03175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868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4/21/2020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964090"/>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15" r:id="rId5"/>
    <p:sldLayoutId id="2147483716" r:id="rId6"/>
    <p:sldLayoutId id="2147483717" r:id="rId7"/>
    <p:sldLayoutId id="2147483718" r:id="rId8"/>
    <p:sldLayoutId id="2147483719" r:id="rId9"/>
    <p:sldLayoutId id="2147483720" r:id="rId10"/>
    <p:sldLayoutId id="2147483721" r:id="rId11"/>
    <p:sldLayoutId id="2147483727" r:id="rId12"/>
    <p:sldLayoutId id="2147483722" r:id="rId13"/>
    <p:sldLayoutId id="2147483723" r:id="rId14"/>
    <p:sldLayoutId id="2147483724" r:id="rId15"/>
    <p:sldLayoutId id="2147483725" r:id="rId16"/>
    <p:sldLayoutId id="2147483726" r:id="rId17"/>
  </p:sldLayoutIdLst>
  <p:hf sldNum="0" hdr="0" ftr="0" dt="0"/>
  <p:txStyles>
    <p:titleStyle>
      <a:lvl1pPr algn="ctr" defTabSz="457200" rtl="0" eaLnBrk="1" latinLnBrk="0" hangingPunct="1">
        <a:lnSpc>
          <a:spcPct val="9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image" Target="../media/image32.jpeg"/><Relationship Id="rId16"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jpeg"/><Relationship Id="rId17" Type="http://schemas.openxmlformats.org/officeDocument/2006/relationships/image" Target="../media/image69.jpeg"/><Relationship Id="rId2" Type="http://schemas.openxmlformats.org/officeDocument/2006/relationships/image" Target="../media/image54.jpeg"/><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5" Type="http://schemas.openxmlformats.org/officeDocument/2006/relationships/image" Target="../media/image67.jpeg"/><Relationship Id="rId10" Type="http://schemas.openxmlformats.org/officeDocument/2006/relationships/image" Target="../media/image62.jpeg"/><Relationship Id="rId19" Type="http://schemas.openxmlformats.org/officeDocument/2006/relationships/image" Target="../media/image71.jpe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6.jpeg"/></Relationships>
</file>

<file path=ppt/slides/_rels/slide28.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18" Type="http://schemas.openxmlformats.org/officeDocument/2006/relationships/image" Target="../media/image88.jpe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82.jpeg"/><Relationship Id="rId17" Type="http://schemas.openxmlformats.org/officeDocument/2006/relationships/image" Target="../media/image87.jpeg"/><Relationship Id="rId2" Type="http://schemas.openxmlformats.org/officeDocument/2006/relationships/image" Target="../media/image72.jpeg"/><Relationship Id="rId16"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jpeg"/><Relationship Id="rId15" Type="http://schemas.openxmlformats.org/officeDocument/2006/relationships/image" Target="../media/image85.jpeg"/><Relationship Id="rId10" Type="http://schemas.openxmlformats.org/officeDocument/2006/relationships/image" Target="../media/image80.jpeg"/><Relationship Id="rId19" Type="http://schemas.openxmlformats.org/officeDocument/2006/relationships/image" Target="../media/image89.jpeg"/><Relationship Id="rId4" Type="http://schemas.openxmlformats.org/officeDocument/2006/relationships/image" Target="../media/image74.jpeg"/><Relationship Id="rId9" Type="http://schemas.openxmlformats.org/officeDocument/2006/relationships/image" Target="../media/image79.jpeg"/><Relationship Id="rId14" Type="http://schemas.openxmlformats.org/officeDocument/2006/relationships/image" Target="../media/image8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8A4A91-FF53-4684-AD5C-34A93F2D138C}"/>
              </a:ext>
            </a:extLst>
          </p:cNvPr>
          <p:cNvPicPr>
            <a:picLocks noChangeAspect="1"/>
          </p:cNvPicPr>
          <p:nvPr/>
        </p:nvPicPr>
        <p:blipFill rotWithShape="1">
          <a:blip r:embed="rId3"/>
          <a:srcRect t="7641" b="8090"/>
          <a:stretch/>
        </p:blipFill>
        <p:spPr>
          <a:xfrm>
            <a:off x="-1" y="10"/>
            <a:ext cx="12192001" cy="6857990"/>
          </a:xfrm>
          <a:prstGeom prst="rect">
            <a:avLst/>
          </a:prstGeom>
        </p:spPr>
      </p:pic>
      <p:sp useBgFill="1">
        <p:nvSpPr>
          <p:cNvPr id="9"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972289-AD26-4E7B-A779-8C85312C5F61}"/>
              </a:ext>
            </a:extLst>
          </p:cNvPr>
          <p:cNvSpPr>
            <a:spLocks noGrp="1"/>
          </p:cNvSpPr>
          <p:nvPr>
            <p:ph type="ctrTitle"/>
          </p:nvPr>
        </p:nvSpPr>
        <p:spPr>
          <a:xfrm>
            <a:off x="7389962" y="1673524"/>
            <a:ext cx="3485073" cy="1431626"/>
          </a:xfrm>
        </p:spPr>
        <p:txBody>
          <a:bodyPr>
            <a:normAutofit/>
          </a:bodyPr>
          <a:lstStyle/>
          <a:p>
            <a:pPr algn="l"/>
            <a:r>
              <a:rPr lang="en-IN" sz="3100" b="1" dirty="0"/>
              <a:t>Divide and Conquer the Embedding Space for Metric Learning</a:t>
            </a:r>
            <a:endParaRPr lang="en-IN" sz="3100" dirty="0"/>
          </a:p>
        </p:txBody>
      </p:sp>
      <p:sp>
        <p:nvSpPr>
          <p:cNvPr id="3" name="Subtitle 2">
            <a:extLst>
              <a:ext uri="{FF2B5EF4-FFF2-40B4-BE49-F238E27FC236}">
                <a16:creationId xmlns:a16="http://schemas.microsoft.com/office/drawing/2014/main" id="{72F89D7F-59BA-46CF-8C67-22769BB060FB}"/>
              </a:ext>
            </a:extLst>
          </p:cNvPr>
          <p:cNvSpPr>
            <a:spLocks noGrp="1"/>
          </p:cNvSpPr>
          <p:nvPr>
            <p:ph type="subTitle" idx="1"/>
          </p:nvPr>
        </p:nvSpPr>
        <p:spPr>
          <a:xfrm>
            <a:off x="7389962" y="3272198"/>
            <a:ext cx="2397787" cy="2012652"/>
          </a:xfrm>
        </p:spPr>
        <p:txBody>
          <a:bodyPr>
            <a:normAutofit/>
          </a:bodyPr>
          <a:lstStyle/>
          <a:p>
            <a:pPr algn="l"/>
            <a:r>
              <a:rPr lang="en-IN" dirty="0">
                <a:solidFill>
                  <a:schemeClr val="accent5"/>
                </a:solidFill>
              </a:rPr>
              <a:t>Team: Strawhat</a:t>
            </a:r>
          </a:p>
          <a:p>
            <a:pPr algn="l"/>
            <a:r>
              <a:rPr lang="en-IN" sz="1400" dirty="0">
                <a:solidFill>
                  <a:srgbClr val="35B745"/>
                </a:solidFill>
              </a:rPr>
              <a:t>Ajay Shrihari </a:t>
            </a:r>
            <a:r>
              <a:rPr lang="en-IN" sz="1100" dirty="0">
                <a:solidFill>
                  <a:srgbClr val="35B745"/>
                </a:solidFill>
              </a:rPr>
              <a:t>(20171097)</a:t>
            </a:r>
          </a:p>
          <a:p>
            <a:pPr algn="l"/>
            <a:r>
              <a:rPr lang="en-IN" sz="1400" dirty="0">
                <a:solidFill>
                  <a:srgbClr val="35B745"/>
                </a:solidFill>
              </a:rPr>
              <a:t>Aniket Mohanty </a:t>
            </a:r>
            <a:r>
              <a:rPr lang="en-IN" sz="1100" dirty="0">
                <a:solidFill>
                  <a:srgbClr val="35B745"/>
                </a:solidFill>
              </a:rPr>
              <a:t>(20171150)</a:t>
            </a:r>
          </a:p>
          <a:p>
            <a:pPr algn="l"/>
            <a:r>
              <a:rPr lang="en-IN" sz="1400" dirty="0">
                <a:solidFill>
                  <a:srgbClr val="35B745"/>
                </a:solidFill>
              </a:rPr>
              <a:t>Sasi Kiran </a:t>
            </a:r>
            <a:r>
              <a:rPr lang="en-IN" sz="1100" dirty="0">
                <a:solidFill>
                  <a:srgbClr val="35B745"/>
                </a:solidFill>
              </a:rPr>
              <a:t>(20171110)</a:t>
            </a:r>
          </a:p>
        </p:txBody>
      </p:sp>
    </p:spTree>
    <p:extLst>
      <p:ext uri="{BB962C8B-B14F-4D97-AF65-F5344CB8AC3E}">
        <p14:creationId xmlns:p14="http://schemas.microsoft.com/office/powerpoint/2010/main" val="302859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a:t>RESULTS: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a:buClr>
                <a:srgbClr val="35B745"/>
              </a:buClr>
            </a:pPr>
            <a:r>
              <a:rPr lang="en-US" sz="1800">
                <a:effectLst/>
              </a:rPr>
              <a:t>We trained our model over 10 epochs using random sampling and triplet loss, and plotted the results: mean loss, NMI, and recall@k.</a:t>
            </a:r>
          </a:p>
        </p:txBody>
      </p:sp>
      <p:pic>
        <p:nvPicPr>
          <p:cNvPr id="4098" name="Picture 2">
            <a:extLst>
              <a:ext uri="{FF2B5EF4-FFF2-40B4-BE49-F238E27FC236}">
                <a16:creationId xmlns:a16="http://schemas.microsoft.com/office/drawing/2014/main" id="{7677F0A8-B8D1-4692-9B06-DB9D06026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7" y="974784"/>
            <a:ext cx="3910285" cy="23705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A667051-5375-49E8-9F12-CF5406906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089" y="974784"/>
            <a:ext cx="3959331" cy="23705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A9FFE25-2A85-4AF8-8387-A913A1067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927" y="974784"/>
            <a:ext cx="3959332" cy="237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45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FUTURE WORK:</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r>
              <a:rPr lang="en-US">
                <a:solidFill>
                  <a:schemeClr val="tx1"/>
                </a:solidFill>
                <a:effectLst/>
              </a:rPr>
              <a:t>The next step to be enacted in the project is dividing the embedding space into K learners and train each learner in conjunction with the ResNet50 model separately. After a certain number of iterations, we resample the points and restart the process until the model converges to a good output.</a:t>
            </a:r>
            <a:endParaRPr lang="en-IN">
              <a:solidFill>
                <a:schemeClr val="tx1"/>
              </a:solidFill>
            </a:endParaRPr>
          </a:p>
        </p:txBody>
      </p:sp>
    </p:spTree>
    <p:extLst>
      <p:ext uri="{BB962C8B-B14F-4D97-AF65-F5344CB8AC3E}">
        <p14:creationId xmlns:p14="http://schemas.microsoft.com/office/powerpoint/2010/main" val="97130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After Mid Evaluation:</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pPr indent="-305435"/>
            <a:r>
              <a:rPr lang="en-US" b="1">
                <a:effectLst/>
                <a:ea typeface="+mn-lt"/>
                <a:cs typeface="+mn-lt"/>
              </a:rPr>
              <a:t>After the mid evaluation</a:t>
            </a:r>
            <a:r>
              <a:rPr lang="en-US">
                <a:effectLst/>
                <a:ea typeface="+mn-lt"/>
                <a:cs typeface="+mn-lt"/>
              </a:rPr>
              <a:t>, divided the embedding space into K learners, and trained each learner in conjunction with the Resnet50 model separately.</a:t>
            </a:r>
          </a:p>
          <a:p>
            <a:pPr indent="-305435"/>
            <a:r>
              <a:rPr lang="en-US">
                <a:ln>
                  <a:solidFill>
                    <a:srgbClr val="000000">
                      <a:lumMod val="75000"/>
                      <a:lumOff val="25000"/>
                      <a:alpha val="10000"/>
                    </a:srgbClr>
                  </a:solidFill>
                </a:ln>
                <a:effectLst/>
                <a:ea typeface="+mn-lt"/>
                <a:cs typeface="+mn-lt"/>
              </a:rPr>
              <a:t>After a certain number of iterations, we clustered the points again and restarted the process for M epochs until the model converged to a good output.</a:t>
            </a:r>
          </a:p>
          <a:p>
            <a:pPr indent="-305435"/>
            <a:r>
              <a:rPr lang="en-US">
                <a:ln>
                  <a:solidFill>
                    <a:srgbClr val="000000">
                      <a:lumMod val="75000"/>
                      <a:lumOff val="25000"/>
                      <a:alpha val="10000"/>
                    </a:srgbClr>
                  </a:solidFill>
                </a:ln>
                <a:effectLst/>
                <a:ea typeface="+mn-lt"/>
                <a:cs typeface="+mn-lt"/>
              </a:rPr>
              <a:t>To test the model on a variety of different and varying data, we tested the code on the Stanford Online Products dataset, Cars196 dataset, as well as the Cub200 dataset.</a:t>
            </a:r>
            <a:endParaRPr lang="en-US" dirty="0">
              <a:ln>
                <a:solidFill>
                  <a:srgbClr val="000000">
                    <a:lumMod val="75000"/>
                    <a:lumOff val="25000"/>
                    <a:alpha val="10000"/>
                  </a:srgbClr>
                </a:solidFill>
              </a:ln>
              <a:effectLst/>
              <a:ea typeface="+mn-lt"/>
              <a:cs typeface="+mn-lt"/>
            </a:endParaRPr>
          </a:p>
        </p:txBody>
      </p:sp>
    </p:spTree>
    <p:extLst>
      <p:ext uri="{BB962C8B-B14F-4D97-AF65-F5344CB8AC3E}">
        <p14:creationId xmlns:p14="http://schemas.microsoft.com/office/powerpoint/2010/main" val="2568364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a:t>Datasets Used :</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effectLst/>
              </a:rPr>
              <a:t>We trained our model over these 3 datasets, varying the number of learners to 2 ,4, 8 and 16 and 3 different loss functions.</a:t>
            </a:r>
            <a:endParaRPr lang="en-US" sz="1800">
              <a:ln>
                <a:solidFill>
                  <a:srgbClr val="000000">
                    <a:lumMod val="75000"/>
                    <a:lumOff val="25000"/>
                    <a:alpha val="10000"/>
                  </a:srgbClr>
                </a:solidFill>
              </a:ln>
              <a:effectLst/>
            </a:endParaRPr>
          </a:p>
        </p:txBody>
      </p:sp>
      <p:pic>
        <p:nvPicPr>
          <p:cNvPr id="4" name="Picture 4" descr="A screenshot of a cell phone&#10;&#10;Description generated with very high confidence">
            <a:extLst>
              <a:ext uri="{FF2B5EF4-FFF2-40B4-BE49-F238E27FC236}">
                <a16:creationId xmlns:a16="http://schemas.microsoft.com/office/drawing/2014/main" id="{1286A4C5-95C5-4187-9117-0EEED42904BC}"/>
              </a:ext>
            </a:extLst>
          </p:cNvPr>
          <p:cNvPicPr>
            <a:picLocks noChangeAspect="1"/>
          </p:cNvPicPr>
          <p:nvPr/>
        </p:nvPicPr>
        <p:blipFill>
          <a:blip r:embed="rId3"/>
          <a:stretch>
            <a:fillRect/>
          </a:stretch>
        </p:blipFill>
        <p:spPr>
          <a:xfrm>
            <a:off x="1091609" y="921602"/>
            <a:ext cx="8803758" cy="2330076"/>
          </a:xfrm>
          <a:prstGeom prst="rect">
            <a:avLst/>
          </a:prstGeom>
        </p:spPr>
      </p:pic>
    </p:spTree>
    <p:extLst>
      <p:ext uri="{BB962C8B-B14F-4D97-AF65-F5344CB8AC3E}">
        <p14:creationId xmlns:p14="http://schemas.microsoft.com/office/powerpoint/2010/main" val="3923895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Other Loss functions:</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pPr indent="-305435"/>
            <a:r>
              <a:rPr lang="en-US">
                <a:effectLst/>
                <a:ea typeface="+mn-lt"/>
                <a:cs typeface="+mn-lt"/>
              </a:rPr>
              <a:t>We employed the use of two other losses apart from </a:t>
            </a:r>
            <a:r>
              <a:rPr lang="en-US" b="1">
                <a:effectLst/>
                <a:ea typeface="+mn-lt"/>
                <a:cs typeface="+mn-lt"/>
              </a:rPr>
              <a:t>triplet loss.</a:t>
            </a:r>
            <a:endParaRPr lang="en-US" b="1" dirty="0">
              <a:effectLst/>
              <a:ea typeface="+mn-lt"/>
              <a:cs typeface="+mn-lt"/>
            </a:endParaRPr>
          </a:p>
          <a:p>
            <a:pPr marL="719455" lvl="1" indent="-269875"/>
            <a:r>
              <a:rPr lang="en-US" b="1">
                <a:ln>
                  <a:solidFill>
                    <a:srgbClr val="000000">
                      <a:lumMod val="75000"/>
                      <a:lumOff val="25000"/>
                      <a:alpha val="10000"/>
                    </a:srgbClr>
                  </a:solidFill>
                </a:ln>
                <a:effectLst/>
                <a:ea typeface="+mn-lt"/>
                <a:cs typeface="+mn-lt"/>
              </a:rPr>
              <a:t> Margin loss </a:t>
            </a:r>
            <a:endParaRPr lang="en-US">
              <a:ln>
                <a:solidFill>
                  <a:srgbClr val="000000">
                    <a:lumMod val="75000"/>
                    <a:lumOff val="25000"/>
                    <a:alpha val="10000"/>
                  </a:srgbClr>
                </a:solidFill>
              </a:ln>
              <a:effectLst/>
              <a:ea typeface="+mn-lt"/>
              <a:cs typeface="+mn-lt"/>
            </a:endParaRPr>
          </a:p>
          <a:p>
            <a:pPr marL="719455" lvl="1" indent="-269875"/>
            <a:r>
              <a:rPr lang="en-US" b="1">
                <a:ln>
                  <a:solidFill>
                    <a:srgbClr val="000000">
                      <a:lumMod val="75000"/>
                      <a:lumOff val="25000"/>
                      <a:alpha val="10000"/>
                    </a:srgbClr>
                  </a:solidFill>
                </a:ln>
                <a:effectLst/>
                <a:ea typeface="+mn-lt"/>
                <a:cs typeface="+mn-lt"/>
              </a:rPr>
              <a:t> Proxy-NCA loss.</a:t>
            </a:r>
            <a:endParaRPr lang="en-US"/>
          </a:p>
          <a:p>
            <a:pPr indent="-305435"/>
            <a:r>
              <a:rPr lang="en-US">
                <a:ln>
                  <a:solidFill>
                    <a:srgbClr val="000000">
                      <a:lumMod val="75000"/>
                      <a:lumOff val="25000"/>
                      <a:alpha val="10000"/>
                    </a:srgbClr>
                  </a:solidFill>
                </a:ln>
                <a:effectLst/>
                <a:ea typeface="+mn-lt"/>
                <a:cs typeface="+mn-lt"/>
              </a:rPr>
              <a:t>For these loss functions, we trained and tested the Cars196 and Cub200 dataset</a:t>
            </a:r>
            <a:r>
              <a:rPr lang="en-US" dirty="0">
                <a:ln>
                  <a:solidFill>
                    <a:srgbClr val="000000">
                      <a:lumMod val="75000"/>
                      <a:lumOff val="25000"/>
                      <a:alpha val="10000"/>
                    </a:srgbClr>
                  </a:solidFill>
                </a:ln>
                <a:effectLst/>
                <a:ea typeface="+mn-lt"/>
                <a:cs typeface="+mn-lt"/>
              </a:rPr>
              <a:t>s.</a:t>
            </a:r>
          </a:p>
          <a:p>
            <a:pPr marL="719455" lvl="1" indent="-269875"/>
            <a:endParaRPr lang="en-US" b="1" dirty="0">
              <a:ln>
                <a:solidFill>
                  <a:srgbClr val="000000">
                    <a:lumMod val="75000"/>
                    <a:lumOff val="25000"/>
                    <a:alpha val="10000"/>
                  </a:srgbClr>
                </a:solidFill>
              </a:ln>
              <a:effectLst/>
              <a:ea typeface="+mn-lt"/>
              <a:cs typeface="+mn-lt"/>
            </a:endParaRPr>
          </a:p>
        </p:txBody>
      </p:sp>
    </p:spTree>
    <p:extLst>
      <p:ext uri="{BB962C8B-B14F-4D97-AF65-F5344CB8AC3E}">
        <p14:creationId xmlns:p14="http://schemas.microsoft.com/office/powerpoint/2010/main" val="282057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Margin Loss:</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pPr indent="-305435"/>
            <a:r>
              <a:rPr lang="en-US">
                <a:effectLst/>
                <a:ea typeface="+mn-lt"/>
                <a:cs typeface="+mn-lt"/>
              </a:rPr>
              <a:t>The</a:t>
            </a:r>
            <a:r>
              <a:rPr lang="en-US">
                <a:ln>
                  <a:solidFill>
                    <a:srgbClr val="000000">
                      <a:lumMod val="75000"/>
                      <a:lumOff val="25000"/>
                      <a:alpha val="10000"/>
                    </a:srgbClr>
                  </a:solidFill>
                </a:ln>
                <a:effectLst/>
                <a:ea typeface="+mn-lt"/>
                <a:cs typeface="+mn-lt"/>
              </a:rPr>
              <a:t> expression for margin loss is :</a:t>
            </a:r>
          </a:p>
          <a:p>
            <a:pPr indent="-305435"/>
            <a:endParaRPr lang="en-US" dirty="0">
              <a:ln>
                <a:solidFill>
                  <a:srgbClr val="000000">
                    <a:lumMod val="75000"/>
                    <a:lumOff val="25000"/>
                    <a:alpha val="10000"/>
                  </a:srgbClr>
                </a:solidFill>
              </a:ln>
              <a:effectLst/>
            </a:endParaRPr>
          </a:p>
          <a:p>
            <a:pPr indent="-305435"/>
            <a:r>
              <a:rPr lang="en-US">
                <a:ln>
                  <a:solidFill>
                    <a:srgbClr val="000000">
                      <a:lumMod val="75000"/>
                      <a:lumOff val="25000"/>
                      <a:alpha val="10000"/>
                    </a:srgbClr>
                  </a:solidFill>
                </a:ln>
                <a:effectLst/>
                <a:ea typeface="+mn-lt"/>
                <a:cs typeface="+mn-lt"/>
              </a:rPr>
              <a:t>Here, β is the variable that denotes the boundary between the positive and the negative pairs,  α is the variable that decides the margin of separation, and y</a:t>
            </a:r>
            <a:r>
              <a:rPr lang="en-US" baseline="-25000">
                <a:ln>
                  <a:solidFill>
                    <a:srgbClr val="000000">
                      <a:lumMod val="75000"/>
                      <a:lumOff val="25000"/>
                      <a:alpha val="10000"/>
                    </a:srgbClr>
                  </a:solidFill>
                </a:ln>
                <a:effectLst/>
                <a:ea typeface="+mn-lt"/>
                <a:cs typeface="+mn-lt"/>
              </a:rPr>
              <a:t>ij</a:t>
            </a:r>
            <a:r>
              <a:rPr lang="en-US">
                <a:ln>
                  <a:solidFill>
                    <a:srgbClr val="000000">
                      <a:lumMod val="75000"/>
                      <a:lumOff val="25000"/>
                      <a:alpha val="10000"/>
                    </a:srgbClr>
                  </a:solidFill>
                </a:ln>
                <a:effectLst/>
                <a:ea typeface="+mn-lt"/>
                <a:cs typeface="+mn-lt"/>
              </a:rPr>
              <a:t>∈ {−1,1}. We can visualize this loss function by the following diagram:</a:t>
            </a:r>
            <a:endParaRPr lang="en-US" dirty="0">
              <a:ln>
                <a:solidFill>
                  <a:srgbClr val="000000">
                    <a:lumMod val="75000"/>
                    <a:lumOff val="25000"/>
                    <a:alpha val="10000"/>
                  </a:srgbClr>
                </a:solidFill>
              </a:ln>
              <a:effectLst/>
            </a:endParaRPr>
          </a:p>
          <a:p>
            <a:pPr marL="37465" indent="0">
              <a:buNone/>
            </a:pPr>
            <a:br>
              <a:rPr lang="en-US" dirty="0"/>
            </a:b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dirty="0">
              <a:ln>
                <a:solidFill>
                  <a:srgbClr val="000000">
                    <a:lumMod val="75000"/>
                    <a:lumOff val="25000"/>
                    <a:alpha val="10000"/>
                  </a:srgbClr>
                </a:solidFill>
              </a:ln>
              <a:effectLst/>
            </a:endParaRPr>
          </a:p>
          <a:p>
            <a:pPr indent="-305435"/>
            <a:endParaRPr lang="en-US" dirty="0">
              <a:ln>
                <a:solidFill>
                  <a:srgbClr val="000000">
                    <a:lumMod val="75000"/>
                    <a:lumOff val="25000"/>
                    <a:alpha val="10000"/>
                  </a:srgbClr>
                </a:solidFill>
              </a:ln>
              <a:effectLst/>
            </a:endParaRPr>
          </a:p>
        </p:txBody>
      </p:sp>
      <p:pic>
        <p:nvPicPr>
          <p:cNvPr id="4" name="Picture 4" descr="A picture containing clock&#10;&#10;Description generated with very high confidence">
            <a:extLst>
              <a:ext uri="{FF2B5EF4-FFF2-40B4-BE49-F238E27FC236}">
                <a16:creationId xmlns:a16="http://schemas.microsoft.com/office/drawing/2014/main" id="{15CBF54E-F50D-4855-88FC-224C939CA08E}"/>
              </a:ext>
            </a:extLst>
          </p:cNvPr>
          <p:cNvPicPr>
            <a:picLocks noChangeAspect="1"/>
          </p:cNvPicPr>
          <p:nvPr/>
        </p:nvPicPr>
        <p:blipFill>
          <a:blip r:embed="rId3"/>
          <a:stretch>
            <a:fillRect/>
          </a:stretch>
        </p:blipFill>
        <p:spPr>
          <a:xfrm>
            <a:off x="6767733" y="1518350"/>
            <a:ext cx="3051323" cy="472042"/>
          </a:xfrm>
          <a:prstGeom prst="rect">
            <a:avLst/>
          </a:prstGeom>
        </p:spPr>
      </p:pic>
      <p:pic>
        <p:nvPicPr>
          <p:cNvPr id="6" name="Picture 6" descr="A picture containing baseball, clock, bat&#10;&#10;Description generated with very high confidence">
            <a:extLst>
              <a:ext uri="{FF2B5EF4-FFF2-40B4-BE49-F238E27FC236}">
                <a16:creationId xmlns:a16="http://schemas.microsoft.com/office/drawing/2014/main" id="{0D66F6D0-50EC-4E3F-80B3-02AEA57788D5}"/>
              </a:ext>
            </a:extLst>
          </p:cNvPr>
          <p:cNvPicPr>
            <a:picLocks noChangeAspect="1"/>
          </p:cNvPicPr>
          <p:nvPr/>
        </p:nvPicPr>
        <p:blipFill>
          <a:blip r:embed="rId4"/>
          <a:stretch>
            <a:fillRect/>
          </a:stretch>
        </p:blipFill>
        <p:spPr>
          <a:xfrm>
            <a:off x="6941510" y="4128422"/>
            <a:ext cx="2686050" cy="1666875"/>
          </a:xfrm>
          <a:prstGeom prst="rect">
            <a:avLst/>
          </a:prstGeom>
        </p:spPr>
      </p:pic>
    </p:spTree>
    <p:extLst>
      <p:ext uri="{BB962C8B-B14F-4D97-AF65-F5344CB8AC3E}">
        <p14:creationId xmlns:p14="http://schemas.microsoft.com/office/powerpoint/2010/main" val="1619155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Proxy-NCA Loss:</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pPr indent="-305435"/>
            <a:r>
              <a:rPr lang="en-US" b="1">
                <a:ln>
                  <a:solidFill>
                    <a:srgbClr val="000000">
                      <a:lumMod val="75000"/>
                      <a:lumOff val="25000"/>
                      <a:alpha val="10000"/>
                    </a:srgbClr>
                  </a:solidFill>
                </a:ln>
                <a:effectLst/>
                <a:ea typeface="+mn-lt"/>
                <a:cs typeface="+mn-lt"/>
              </a:rPr>
              <a:t>NCA loss</a:t>
            </a:r>
            <a:r>
              <a:rPr lang="en-US">
                <a:ln>
                  <a:solidFill>
                    <a:srgbClr val="000000">
                      <a:lumMod val="75000"/>
                      <a:lumOff val="25000"/>
                      <a:alpha val="10000"/>
                    </a:srgbClr>
                  </a:solidFill>
                </a:ln>
                <a:effectLst/>
                <a:ea typeface="+mn-lt"/>
                <a:cs typeface="+mn-lt"/>
              </a:rPr>
              <a:t>, similar to triplet loss, is a loss function that tries to make a variable</a:t>
            </a:r>
            <a:r>
              <a:rPr lang="en-US" i="1">
                <a:ln>
                  <a:solidFill>
                    <a:srgbClr val="000000">
                      <a:lumMod val="75000"/>
                      <a:lumOff val="25000"/>
                      <a:alpha val="10000"/>
                    </a:srgbClr>
                  </a:solidFill>
                </a:ln>
                <a:effectLst/>
                <a:ea typeface="+mn-lt"/>
                <a:cs typeface="+mn-lt"/>
              </a:rPr>
              <a:t> x</a:t>
            </a:r>
            <a:r>
              <a:rPr lang="en-US">
                <a:ln>
                  <a:solidFill>
                    <a:srgbClr val="000000">
                      <a:lumMod val="75000"/>
                      <a:lumOff val="25000"/>
                      <a:alpha val="10000"/>
                    </a:srgbClr>
                  </a:solidFill>
                </a:ln>
                <a:effectLst/>
                <a:ea typeface="+mn-lt"/>
                <a:cs typeface="+mn-lt"/>
              </a:rPr>
              <a:t> closer to </a:t>
            </a:r>
            <a:r>
              <a:rPr lang="en-US" i="1">
                <a:ln>
                  <a:solidFill>
                    <a:srgbClr val="000000">
                      <a:lumMod val="75000"/>
                      <a:lumOff val="25000"/>
                      <a:alpha val="10000"/>
                    </a:srgbClr>
                  </a:solidFill>
                </a:ln>
                <a:effectLst/>
                <a:ea typeface="+mn-lt"/>
                <a:cs typeface="+mn-lt"/>
              </a:rPr>
              <a:t>y</a:t>
            </a:r>
            <a:r>
              <a:rPr lang="en-US">
                <a:ln>
                  <a:solidFill>
                    <a:srgbClr val="000000">
                      <a:lumMod val="75000"/>
                      <a:lumOff val="25000"/>
                      <a:alpha val="10000"/>
                    </a:srgbClr>
                  </a:solidFill>
                </a:ln>
                <a:effectLst/>
                <a:ea typeface="+mn-lt"/>
                <a:cs typeface="+mn-lt"/>
              </a:rPr>
              <a:t> than to any element in a set </a:t>
            </a:r>
            <a:r>
              <a:rPr lang="en-US" i="1">
                <a:ln>
                  <a:solidFill>
                    <a:srgbClr val="000000">
                      <a:lumMod val="75000"/>
                      <a:lumOff val="25000"/>
                      <a:alpha val="10000"/>
                    </a:srgbClr>
                  </a:solidFill>
                </a:ln>
                <a:effectLst/>
                <a:ea typeface="+mn-lt"/>
                <a:cs typeface="+mn-lt"/>
              </a:rPr>
              <a:t>Z</a:t>
            </a:r>
            <a:r>
              <a:rPr lang="en-US">
                <a:ln>
                  <a:solidFill>
                    <a:srgbClr val="000000">
                      <a:lumMod val="75000"/>
                      <a:lumOff val="25000"/>
                      <a:alpha val="10000"/>
                    </a:srgbClr>
                  </a:solidFill>
                </a:ln>
                <a:effectLst/>
                <a:ea typeface="+mn-lt"/>
                <a:cs typeface="+mn-lt"/>
              </a:rPr>
              <a:t> using exponential weighting. The expression is given as follows:</a:t>
            </a:r>
            <a:endParaRPr lang="en-US" dirty="0">
              <a:ln>
                <a:solidFill>
                  <a:srgbClr val="000000">
                    <a:lumMod val="75000"/>
                    <a:lumOff val="25000"/>
                    <a:alpha val="10000"/>
                  </a:srgbClr>
                </a:solidFill>
              </a:ln>
              <a:effectLst/>
              <a:ea typeface="+mn-lt"/>
              <a:cs typeface="+mn-lt"/>
            </a:endParaRPr>
          </a:p>
          <a:p>
            <a:pPr indent="-305435"/>
            <a:endParaRPr lang="en-US" dirty="0"/>
          </a:p>
          <a:p>
            <a:pPr indent="-305435"/>
            <a:r>
              <a:rPr lang="en-US">
                <a:ea typeface="+mn-lt"/>
                <a:cs typeface="+mn-lt"/>
              </a:rPr>
              <a:t>While training a metric learning model with any loss, each batch samples a very small subset of all the possible triplets. The convergence rate of the model is highly dependent on being able to find triplets which actually motivate training, i.e, those which have a larger loss.</a:t>
            </a:r>
            <a:br>
              <a:rPr lang="en-US" dirty="0"/>
            </a:b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marL="719455" lvl="1" indent="-269875"/>
            <a:endParaRPr lang="en-US" b="1" dirty="0">
              <a:ln>
                <a:solidFill>
                  <a:srgbClr val="000000">
                    <a:lumMod val="75000"/>
                    <a:lumOff val="25000"/>
                    <a:alpha val="10000"/>
                  </a:srgbClr>
                </a:solidFill>
              </a:ln>
              <a:effectLst/>
              <a:ea typeface="+mn-lt"/>
              <a:cs typeface="+mn-lt"/>
            </a:endParaRPr>
          </a:p>
        </p:txBody>
      </p:sp>
      <p:pic>
        <p:nvPicPr>
          <p:cNvPr id="4" name="Picture 4" descr="A close up of a logo&#10;&#10;Description generated with very high confidence">
            <a:extLst>
              <a:ext uri="{FF2B5EF4-FFF2-40B4-BE49-F238E27FC236}">
                <a16:creationId xmlns:a16="http://schemas.microsoft.com/office/drawing/2014/main" id="{E92D36A6-5A53-4E7C-81E0-66B8292AB349}"/>
              </a:ext>
            </a:extLst>
          </p:cNvPr>
          <p:cNvPicPr>
            <a:picLocks noChangeAspect="1"/>
          </p:cNvPicPr>
          <p:nvPr/>
        </p:nvPicPr>
        <p:blipFill>
          <a:blip r:embed="rId3"/>
          <a:stretch>
            <a:fillRect/>
          </a:stretch>
        </p:blipFill>
        <p:spPr>
          <a:xfrm>
            <a:off x="6521635" y="2343703"/>
            <a:ext cx="3419475" cy="504825"/>
          </a:xfrm>
          <a:prstGeom prst="rect">
            <a:avLst/>
          </a:prstGeom>
        </p:spPr>
      </p:pic>
    </p:spTree>
    <p:extLst>
      <p:ext uri="{BB962C8B-B14F-4D97-AF65-F5344CB8AC3E}">
        <p14:creationId xmlns:p14="http://schemas.microsoft.com/office/powerpoint/2010/main" val="337416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a:t>Proxy-NCA Loss:</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lnSpcReduction="10000"/>
          </a:bodyPr>
          <a:lstStyle/>
          <a:p>
            <a:pPr indent="-305435"/>
            <a:r>
              <a:rPr lang="en-US">
                <a:ea typeface="+mn-lt"/>
                <a:cs typeface="+mn-lt"/>
              </a:rPr>
              <a:t>In this scenario, </a:t>
            </a:r>
            <a:r>
              <a:rPr lang="en-US" b="1">
                <a:ea typeface="+mn-lt"/>
                <a:cs typeface="+mn-lt"/>
              </a:rPr>
              <a:t>proxy ranking loss</a:t>
            </a:r>
            <a:r>
              <a:rPr lang="en-US">
                <a:ea typeface="+mn-lt"/>
                <a:cs typeface="+mn-lt"/>
              </a:rPr>
              <a:t> samples a small set of points in the entire set of triplets as positive and negative examples.</a:t>
            </a:r>
            <a:endParaRPr lang="en-US" dirty="0">
              <a:ea typeface="+mn-lt"/>
              <a:cs typeface="+mn-lt"/>
            </a:endParaRPr>
          </a:p>
          <a:p>
            <a:pPr indent="-305435"/>
            <a:r>
              <a:rPr lang="en-US">
                <a:ea typeface="+mn-lt"/>
                <a:cs typeface="+mn-lt"/>
              </a:rPr>
              <a:t>These proxies serve as a concise representation for the set of triplets, since the distances between the anchor and the positive, as well as the anchor and the negative are not affected.</a:t>
            </a:r>
          </a:p>
          <a:p>
            <a:pPr indent="-305435"/>
            <a:r>
              <a:rPr lang="en-US">
                <a:ea typeface="+mn-lt"/>
                <a:cs typeface="+mn-lt"/>
              </a:rPr>
              <a:t>This loss is difficult to optimize with gradient based methods, but the proxy approximation can be used to bound the NCA loss described, and proves useful in distance based metric learning approaches</a:t>
            </a:r>
            <a:br>
              <a:rPr lang="en-US" dirty="0"/>
            </a:b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marL="719455" lvl="1" indent="-269875"/>
            <a:endParaRPr lang="en-US" b="1" dirty="0">
              <a:ln>
                <a:solidFill>
                  <a:srgbClr val="000000">
                    <a:lumMod val="75000"/>
                    <a:lumOff val="25000"/>
                    <a:alpha val="10000"/>
                  </a:srgbClr>
                </a:solidFill>
              </a:ln>
              <a:effectLst/>
              <a:ea typeface="+mn-lt"/>
              <a:cs typeface="+mn-lt"/>
            </a:endParaRPr>
          </a:p>
        </p:txBody>
      </p:sp>
    </p:spTree>
    <p:extLst>
      <p:ext uri="{BB962C8B-B14F-4D97-AF65-F5344CB8AC3E}">
        <p14:creationId xmlns:p14="http://schemas.microsoft.com/office/powerpoint/2010/main" val="136441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13795" y="963506"/>
            <a:ext cx="3740815" cy="4827693"/>
          </a:xfrm>
        </p:spPr>
        <p:txBody>
          <a:bodyPr>
            <a:normAutofit/>
          </a:bodyPr>
          <a:lstStyle/>
          <a:p>
            <a:pPr algn="r"/>
            <a:r>
              <a:rPr lang="en-IN" dirty="0"/>
              <a:t>Image                     Recommendation </a:t>
            </a:r>
            <a:r>
              <a:rPr lang="en-IN"/>
              <a:t>on the dataset</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3674B9-9BAF-4976-9F69-C7E07C0D6F37}"/>
              </a:ext>
            </a:extLst>
          </p:cNvPr>
          <p:cNvSpPr>
            <a:spLocks noGrp="1"/>
          </p:cNvSpPr>
          <p:nvPr>
            <p:ph idx="1"/>
          </p:nvPr>
        </p:nvSpPr>
        <p:spPr>
          <a:xfrm>
            <a:off x="5307765" y="963507"/>
            <a:ext cx="5959791" cy="4827694"/>
          </a:xfrm>
          <a:effectLst/>
        </p:spPr>
        <p:txBody>
          <a:bodyPr anchor="ctr">
            <a:normAutofit/>
          </a:bodyPr>
          <a:lstStyle/>
          <a:p>
            <a:pPr indent="-305435"/>
            <a:r>
              <a:rPr lang="en-US">
                <a:ea typeface="+mn-lt"/>
                <a:cs typeface="+mn-lt"/>
              </a:rPr>
              <a:t>Apart from this, we wrote code to find the closest images to a given input image based on the embedding space created by the Divide and Conquer approach to metric learning.</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endParaRPr>
          </a:p>
          <a:p>
            <a:pPr indent="-305435"/>
            <a:r>
              <a:rPr lang="en-US">
                <a:ea typeface="+mn-lt"/>
                <a:cs typeface="+mn-lt"/>
              </a:rPr>
              <a:t>The approach taken for this was to use the search index module inbuilt into the </a:t>
            </a:r>
            <a:r>
              <a:rPr lang="en-US" b="1">
                <a:ea typeface="+mn-lt"/>
                <a:cs typeface="+mn-lt"/>
              </a:rPr>
              <a:t>FAISS </a:t>
            </a:r>
            <a:r>
              <a:rPr lang="en-US">
                <a:ea typeface="+mn-lt"/>
                <a:cs typeface="+mn-lt"/>
              </a:rPr>
              <a:t>package, which allowed us to use the resources of the present GPU’s and calculate the closest images to the query image using </a:t>
            </a:r>
            <a:r>
              <a:rPr lang="en-US" b="1">
                <a:ea typeface="+mn-lt"/>
                <a:cs typeface="+mn-lt"/>
              </a:rPr>
              <a:t>euclidean (L2)</a:t>
            </a:r>
            <a:r>
              <a:rPr lang="en-US" dirty="0">
                <a:ea typeface="+mn-lt"/>
                <a:cs typeface="+mn-lt"/>
              </a:rPr>
              <a:t> </a:t>
            </a:r>
            <a:r>
              <a:rPr lang="en-US">
                <a:ea typeface="+mn-lt"/>
                <a:cs typeface="+mn-lt"/>
              </a:rPr>
              <a:t>distance. This gave us good image recommendation results as will be shown next.</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353145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442E7-FEB5-4EB6-B39E-BA573A4D2477}"/>
              </a:ext>
            </a:extLst>
          </p:cNvPr>
          <p:cNvSpPr>
            <a:spLocks noGrp="1"/>
          </p:cNvSpPr>
          <p:nvPr>
            <p:ph type="title"/>
          </p:nvPr>
        </p:nvSpPr>
        <p:spPr>
          <a:xfrm>
            <a:off x="924444" y="966851"/>
            <a:ext cx="6889930" cy="4626864"/>
          </a:xfrm>
          <a:effectLst/>
        </p:spPr>
        <p:txBody>
          <a:bodyPr vert="horz" lIns="91440" tIns="45720" rIns="91440" bIns="45720" rtlCol="0" anchor="ctr">
            <a:normAutofit/>
          </a:bodyPr>
          <a:lstStyle/>
          <a:p>
            <a:pPr algn="r"/>
            <a:r>
              <a:rPr lang="en-US" sz="5400"/>
              <a:t>RESULTS</a:t>
            </a:r>
          </a:p>
        </p:txBody>
      </p:sp>
      <p:cxnSp>
        <p:nvCxnSpPr>
          <p:cNvPr id="21" name="Straight Connector 2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9427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278C0-4D3D-4236-A47C-6280695B1B97}"/>
              </a:ext>
            </a:extLst>
          </p:cNvPr>
          <p:cNvSpPr>
            <a:spLocks noGrp="1"/>
          </p:cNvSpPr>
          <p:nvPr>
            <p:ph type="title"/>
          </p:nvPr>
        </p:nvSpPr>
        <p:spPr>
          <a:xfrm>
            <a:off x="913795" y="963506"/>
            <a:ext cx="3740815" cy="4827693"/>
          </a:xfrm>
        </p:spPr>
        <p:txBody>
          <a:bodyPr>
            <a:normAutofit/>
          </a:bodyPr>
          <a:lstStyle/>
          <a:p>
            <a:pPr algn="r"/>
            <a:r>
              <a:rPr lang="en-IN" dirty="0"/>
              <a:t>Overview</a:t>
            </a:r>
            <a:endParaRPr lang="en-IN"/>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276DF7-3F84-411E-BC7A-16E9E7104AEE}"/>
              </a:ext>
            </a:extLst>
          </p:cNvPr>
          <p:cNvSpPr>
            <a:spLocks noGrp="1"/>
          </p:cNvSpPr>
          <p:nvPr>
            <p:ph idx="1"/>
          </p:nvPr>
        </p:nvSpPr>
        <p:spPr>
          <a:xfrm>
            <a:off x="5307765" y="963507"/>
            <a:ext cx="5959791" cy="4827694"/>
          </a:xfrm>
          <a:effectLst/>
        </p:spPr>
        <p:txBody>
          <a:bodyPr anchor="ctr">
            <a:normAutofit/>
          </a:bodyPr>
          <a:lstStyle/>
          <a:p>
            <a:r>
              <a:rPr lang="en-US">
                <a:solidFill>
                  <a:schemeClr val="tx1"/>
                </a:solidFill>
                <a:effectLst/>
              </a:rPr>
              <a:t>In an embedding space, we generally try to learn one distance metric and use that to train the given data.</a:t>
            </a:r>
          </a:p>
          <a:p>
            <a:r>
              <a:rPr lang="en-US">
                <a:solidFill>
                  <a:schemeClr val="tx1"/>
                </a:solidFill>
                <a:effectLst/>
              </a:rPr>
              <a:t>The issue with this is that it results in overfitting since the embedding space can be very large and based on a single distance metric, the model does not generalize well.</a:t>
            </a:r>
          </a:p>
          <a:p>
            <a:r>
              <a:rPr lang="en-US">
                <a:solidFill>
                  <a:schemeClr val="tx1"/>
                </a:solidFill>
                <a:effectLst/>
              </a:rPr>
              <a:t> ‘Divide and Conquer the Embedding Space for Metric Learning’ (CVPR 2019), aims to solve this problem by dividing the metric space into non-overlapping subsets of data and applying separate learning for each by an ensemble method.</a:t>
            </a:r>
            <a:endParaRPr lang="en-IN">
              <a:solidFill>
                <a:schemeClr val="tx1"/>
              </a:solidFill>
            </a:endParaRPr>
          </a:p>
        </p:txBody>
      </p:sp>
    </p:spTree>
    <p:extLst>
      <p:ext uri="{BB962C8B-B14F-4D97-AF65-F5344CB8AC3E}">
        <p14:creationId xmlns:p14="http://schemas.microsoft.com/office/powerpoint/2010/main" val="310475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dirty="0"/>
              <a:t>Learner loss –Recall –NMI </a:t>
            </a:r>
            <a:r>
              <a:rPr lang="en-IN" sz="3600"/>
              <a:t>results: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ln>
                  <a:solidFill>
                    <a:srgbClr val="000000">
                      <a:lumMod val="75000"/>
                      <a:lumOff val="25000"/>
                      <a:alpha val="10000"/>
                    </a:srgbClr>
                  </a:solidFill>
                </a:ln>
                <a:effectLst/>
              </a:rPr>
              <a:t>Dataset:</a:t>
            </a:r>
            <a:r>
              <a:rPr lang="en-US" sz="1800" b="1">
                <a:ln>
                  <a:solidFill>
                    <a:srgbClr val="000000">
                      <a:lumMod val="75000"/>
                      <a:lumOff val="25000"/>
                      <a:alpha val="10000"/>
                    </a:srgbClr>
                  </a:solidFill>
                </a:ln>
                <a:effectLst/>
              </a:rPr>
              <a:t> CARS196</a:t>
            </a:r>
          </a:p>
          <a:p>
            <a:pPr indent="-305435">
              <a:buClr>
                <a:srgbClr val="35B745"/>
              </a:buClr>
            </a:pPr>
            <a:r>
              <a:rPr lang="en-US" sz="1800">
                <a:ln>
                  <a:solidFill>
                    <a:srgbClr val="000000">
                      <a:lumMod val="75000"/>
                      <a:lumOff val="25000"/>
                      <a:alpha val="10000"/>
                    </a:srgbClr>
                  </a:solidFill>
                </a:ln>
                <a:effectLst/>
              </a:rPr>
              <a:t>Loss function: </a:t>
            </a:r>
            <a:r>
              <a:rPr lang="en-US" sz="1800" b="1">
                <a:ln>
                  <a:solidFill>
                    <a:srgbClr val="000000">
                      <a:lumMod val="75000"/>
                      <a:lumOff val="25000"/>
                      <a:alpha val="10000"/>
                    </a:srgbClr>
                  </a:solidFill>
                </a:ln>
                <a:effectLst/>
              </a:rPr>
              <a:t>Margin</a:t>
            </a:r>
            <a:endParaRPr lang="en-US" sz="1800" b="1"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Number of Learners:</a:t>
            </a:r>
            <a:r>
              <a:rPr lang="en-US" sz="1800" b="1">
                <a:ln>
                  <a:solidFill>
                    <a:srgbClr val="000000">
                      <a:lumMod val="75000"/>
                      <a:lumOff val="25000"/>
                      <a:alpha val="10000"/>
                    </a:srgbClr>
                  </a:solidFill>
                </a:ln>
                <a:effectLst/>
              </a:rPr>
              <a:t> 4</a:t>
            </a:r>
            <a:endParaRPr lang="en-US" b="1"/>
          </a:p>
          <a:p>
            <a:pPr indent="-305435">
              <a:buClr>
                <a:srgbClr val="35B745"/>
              </a:buClr>
            </a:pPr>
            <a:r>
              <a:rPr lang="en-US" sz="1800">
                <a:ln>
                  <a:solidFill>
                    <a:srgbClr val="000000">
                      <a:lumMod val="75000"/>
                      <a:lumOff val="25000"/>
                      <a:alpha val="10000"/>
                    </a:srgbClr>
                  </a:solidFill>
                </a:ln>
                <a:effectLst/>
              </a:rPr>
              <a:t>Number of Epochs: 80</a:t>
            </a:r>
            <a:endParaRPr lang="en-US" sz="1800" dirty="0">
              <a:ln>
                <a:solidFill>
                  <a:srgbClr val="000000">
                    <a:lumMod val="75000"/>
                    <a:lumOff val="25000"/>
                    <a:alpha val="10000"/>
                  </a:srgbClr>
                </a:solidFill>
              </a:ln>
              <a:effectLst/>
            </a:endParaRPr>
          </a:p>
        </p:txBody>
      </p:sp>
      <p:pic>
        <p:nvPicPr>
          <p:cNvPr id="4" name="Picture 4" descr="A screenshot of a map&#10;&#10;Description generated with very high confidence">
            <a:extLst>
              <a:ext uri="{FF2B5EF4-FFF2-40B4-BE49-F238E27FC236}">
                <a16:creationId xmlns:a16="http://schemas.microsoft.com/office/drawing/2014/main" id="{8FA6B462-7274-40D8-A5A7-8E02926ACC98}"/>
              </a:ext>
            </a:extLst>
          </p:cNvPr>
          <p:cNvPicPr>
            <a:picLocks noChangeAspect="1"/>
          </p:cNvPicPr>
          <p:nvPr/>
        </p:nvPicPr>
        <p:blipFill>
          <a:blip r:embed="rId3"/>
          <a:stretch>
            <a:fillRect/>
          </a:stretch>
        </p:blipFill>
        <p:spPr>
          <a:xfrm>
            <a:off x="69846" y="779721"/>
            <a:ext cx="3930502" cy="2613837"/>
          </a:xfrm>
          <a:prstGeom prst="rect">
            <a:avLst/>
          </a:prstGeom>
        </p:spPr>
      </p:pic>
      <p:pic>
        <p:nvPicPr>
          <p:cNvPr id="6" name="Picture 6" descr="A screenshot of a map&#10;&#10;Description generated with very high confidence">
            <a:extLst>
              <a:ext uri="{FF2B5EF4-FFF2-40B4-BE49-F238E27FC236}">
                <a16:creationId xmlns:a16="http://schemas.microsoft.com/office/drawing/2014/main" id="{63C7FBB1-D971-4582-A87E-7C99042EF47F}"/>
              </a:ext>
            </a:extLst>
          </p:cNvPr>
          <p:cNvPicPr>
            <a:picLocks noChangeAspect="1"/>
          </p:cNvPicPr>
          <p:nvPr/>
        </p:nvPicPr>
        <p:blipFill>
          <a:blip r:embed="rId4"/>
          <a:stretch>
            <a:fillRect/>
          </a:stretch>
        </p:blipFill>
        <p:spPr>
          <a:xfrm>
            <a:off x="8060475" y="784234"/>
            <a:ext cx="3960540" cy="2603948"/>
          </a:xfrm>
          <a:prstGeom prst="rect">
            <a:avLst/>
          </a:prstGeom>
        </p:spPr>
      </p:pic>
      <p:pic>
        <p:nvPicPr>
          <p:cNvPr id="8" name="Picture 8" descr="A screenshot of a map&#10;&#10;Description generated with very high confidence">
            <a:extLst>
              <a:ext uri="{FF2B5EF4-FFF2-40B4-BE49-F238E27FC236}">
                <a16:creationId xmlns:a16="http://schemas.microsoft.com/office/drawing/2014/main" id="{C3D9D897-87AA-45ED-A0EF-CC537D2406F3}"/>
              </a:ext>
            </a:extLst>
          </p:cNvPr>
          <p:cNvPicPr>
            <a:picLocks noChangeAspect="1"/>
          </p:cNvPicPr>
          <p:nvPr/>
        </p:nvPicPr>
        <p:blipFill>
          <a:blip r:embed="rId5"/>
          <a:stretch>
            <a:fillRect/>
          </a:stretch>
        </p:blipFill>
        <p:spPr>
          <a:xfrm>
            <a:off x="4055328" y="784233"/>
            <a:ext cx="3960539" cy="2603948"/>
          </a:xfrm>
          <a:prstGeom prst="rect">
            <a:avLst/>
          </a:prstGeom>
        </p:spPr>
      </p:pic>
    </p:spTree>
    <p:extLst>
      <p:ext uri="{BB962C8B-B14F-4D97-AF65-F5344CB8AC3E}">
        <p14:creationId xmlns:p14="http://schemas.microsoft.com/office/powerpoint/2010/main" val="257161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dirty="0"/>
              <a:t>Learner loss –Recall –NMI </a:t>
            </a:r>
            <a:r>
              <a:rPr lang="en-IN" sz="3600"/>
              <a:t>plots: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ln>
                  <a:solidFill>
                    <a:srgbClr val="000000">
                      <a:lumMod val="75000"/>
                      <a:lumOff val="25000"/>
                      <a:alpha val="10000"/>
                    </a:srgbClr>
                  </a:solidFill>
                </a:ln>
                <a:effectLst/>
              </a:rPr>
              <a:t>Dataset: CARS196</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Loss function: Triplet</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Number of Learners: 4</a:t>
            </a:r>
            <a:endParaRPr lang="en-US"/>
          </a:p>
          <a:p>
            <a:pPr indent="-305435">
              <a:buClr>
                <a:srgbClr val="35B745"/>
              </a:buClr>
            </a:pPr>
            <a:r>
              <a:rPr lang="en-US" sz="1800">
                <a:ln>
                  <a:solidFill>
                    <a:srgbClr val="000000">
                      <a:lumMod val="75000"/>
                      <a:lumOff val="25000"/>
                      <a:alpha val="10000"/>
                    </a:srgbClr>
                  </a:solidFill>
                </a:ln>
                <a:effectLst/>
              </a:rPr>
              <a:t>Number of Epochs: 80</a:t>
            </a:r>
            <a:endParaRPr lang="en-US" sz="1800" dirty="0">
              <a:ln>
                <a:solidFill>
                  <a:srgbClr val="000000">
                    <a:lumMod val="75000"/>
                    <a:lumOff val="25000"/>
                    <a:alpha val="10000"/>
                  </a:srgbClr>
                </a:solidFill>
              </a:ln>
              <a:effectLst/>
            </a:endParaRPr>
          </a:p>
        </p:txBody>
      </p:sp>
      <p:pic>
        <p:nvPicPr>
          <p:cNvPr id="5" name="Picture 6" descr="A close up of a map&#10;&#10;Description generated with high confidence">
            <a:extLst>
              <a:ext uri="{FF2B5EF4-FFF2-40B4-BE49-F238E27FC236}">
                <a16:creationId xmlns:a16="http://schemas.microsoft.com/office/drawing/2014/main" id="{0FFED9A8-0A6A-454B-8736-090FFB05E0C2}"/>
              </a:ext>
            </a:extLst>
          </p:cNvPr>
          <p:cNvPicPr>
            <a:picLocks noChangeAspect="1"/>
          </p:cNvPicPr>
          <p:nvPr/>
        </p:nvPicPr>
        <p:blipFill>
          <a:blip r:embed="rId3"/>
          <a:stretch>
            <a:fillRect/>
          </a:stretch>
        </p:blipFill>
        <p:spPr>
          <a:xfrm>
            <a:off x="68766" y="785757"/>
            <a:ext cx="3867614" cy="2619485"/>
          </a:xfrm>
          <a:prstGeom prst="rect">
            <a:avLst/>
          </a:prstGeom>
        </p:spPr>
      </p:pic>
      <p:pic>
        <p:nvPicPr>
          <p:cNvPr id="9" name="Picture 9" descr="A close up of a map&#10;&#10;Description generated with very high confidence">
            <a:extLst>
              <a:ext uri="{FF2B5EF4-FFF2-40B4-BE49-F238E27FC236}">
                <a16:creationId xmlns:a16="http://schemas.microsoft.com/office/drawing/2014/main" id="{9182AD3C-1BAF-4C5C-B2A6-801680B4BB26}"/>
              </a:ext>
            </a:extLst>
          </p:cNvPr>
          <p:cNvPicPr>
            <a:picLocks noChangeAspect="1"/>
          </p:cNvPicPr>
          <p:nvPr/>
        </p:nvPicPr>
        <p:blipFill>
          <a:blip r:embed="rId4"/>
          <a:stretch>
            <a:fillRect/>
          </a:stretch>
        </p:blipFill>
        <p:spPr>
          <a:xfrm>
            <a:off x="4036741" y="785905"/>
            <a:ext cx="3904784" cy="2619189"/>
          </a:xfrm>
          <a:prstGeom prst="rect">
            <a:avLst/>
          </a:prstGeom>
        </p:spPr>
      </p:pic>
      <p:pic>
        <p:nvPicPr>
          <p:cNvPr id="11" name="Picture 11" descr="A screenshot of text&#10;&#10;Description generated with very high confidence">
            <a:extLst>
              <a:ext uri="{FF2B5EF4-FFF2-40B4-BE49-F238E27FC236}">
                <a16:creationId xmlns:a16="http://schemas.microsoft.com/office/drawing/2014/main" id="{18A7EA12-582D-4AE7-A033-647E7AB1965B}"/>
              </a:ext>
            </a:extLst>
          </p:cNvPr>
          <p:cNvPicPr>
            <a:picLocks noChangeAspect="1"/>
          </p:cNvPicPr>
          <p:nvPr/>
        </p:nvPicPr>
        <p:blipFill>
          <a:blip r:embed="rId5"/>
          <a:stretch>
            <a:fillRect/>
          </a:stretch>
        </p:blipFill>
        <p:spPr>
          <a:xfrm>
            <a:off x="8199863" y="785905"/>
            <a:ext cx="3607419" cy="2619189"/>
          </a:xfrm>
          <a:prstGeom prst="rect">
            <a:avLst/>
          </a:prstGeom>
        </p:spPr>
      </p:pic>
    </p:spTree>
    <p:extLst>
      <p:ext uri="{BB962C8B-B14F-4D97-AF65-F5344CB8AC3E}">
        <p14:creationId xmlns:p14="http://schemas.microsoft.com/office/powerpoint/2010/main" val="177496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dirty="0"/>
              <a:t>Learner loss –Recall –NMI </a:t>
            </a:r>
            <a:r>
              <a:rPr lang="en-IN" sz="3600"/>
              <a:t>plots: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ln>
                  <a:solidFill>
                    <a:srgbClr val="000000">
                      <a:lumMod val="75000"/>
                      <a:lumOff val="25000"/>
                      <a:alpha val="10000"/>
                    </a:srgbClr>
                  </a:solidFill>
                </a:ln>
                <a:effectLst/>
              </a:rPr>
              <a:t>Dataset: CUB200</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Loss function: Margin</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Number of Learners: 4</a:t>
            </a:r>
            <a:endParaRPr lang="en-US"/>
          </a:p>
          <a:p>
            <a:pPr indent="-305435">
              <a:buClr>
                <a:srgbClr val="35B745"/>
              </a:buClr>
            </a:pPr>
            <a:r>
              <a:rPr lang="en-US" sz="1800">
                <a:ln>
                  <a:solidFill>
                    <a:srgbClr val="000000">
                      <a:lumMod val="75000"/>
                      <a:lumOff val="25000"/>
                      <a:alpha val="10000"/>
                    </a:srgbClr>
                  </a:solidFill>
                </a:ln>
                <a:effectLst/>
              </a:rPr>
              <a:t>Number of Epochs: 40</a:t>
            </a:r>
            <a:endParaRPr lang="en-US" sz="1800" dirty="0">
              <a:ln>
                <a:solidFill>
                  <a:srgbClr val="000000">
                    <a:lumMod val="75000"/>
                    <a:lumOff val="25000"/>
                    <a:alpha val="10000"/>
                  </a:srgbClr>
                </a:solidFill>
              </a:ln>
              <a:effectLst/>
            </a:endParaRPr>
          </a:p>
        </p:txBody>
      </p:sp>
      <p:pic>
        <p:nvPicPr>
          <p:cNvPr id="4" name="Picture 5" descr="A screenshot of a map&#10;&#10;Description generated with very high confidence">
            <a:extLst>
              <a:ext uri="{FF2B5EF4-FFF2-40B4-BE49-F238E27FC236}">
                <a16:creationId xmlns:a16="http://schemas.microsoft.com/office/drawing/2014/main" id="{772DD0B5-FC90-4464-B16B-F6EAF523D254}"/>
              </a:ext>
            </a:extLst>
          </p:cNvPr>
          <p:cNvPicPr>
            <a:picLocks noChangeAspect="1"/>
          </p:cNvPicPr>
          <p:nvPr/>
        </p:nvPicPr>
        <p:blipFill>
          <a:blip r:embed="rId3"/>
          <a:stretch>
            <a:fillRect/>
          </a:stretch>
        </p:blipFill>
        <p:spPr>
          <a:xfrm>
            <a:off x="40888" y="790448"/>
            <a:ext cx="3886199" cy="2637982"/>
          </a:xfrm>
          <a:prstGeom prst="rect">
            <a:avLst/>
          </a:prstGeom>
        </p:spPr>
      </p:pic>
      <p:pic>
        <p:nvPicPr>
          <p:cNvPr id="7" name="Picture 7" descr="A screenshot of a social media post&#10;&#10;Description generated with very high confidence">
            <a:extLst>
              <a:ext uri="{FF2B5EF4-FFF2-40B4-BE49-F238E27FC236}">
                <a16:creationId xmlns:a16="http://schemas.microsoft.com/office/drawing/2014/main" id="{94FBCE78-EC9A-417F-A39D-01AB506E49F1}"/>
              </a:ext>
            </a:extLst>
          </p:cNvPr>
          <p:cNvPicPr>
            <a:picLocks noChangeAspect="1"/>
          </p:cNvPicPr>
          <p:nvPr/>
        </p:nvPicPr>
        <p:blipFill>
          <a:blip r:embed="rId4"/>
          <a:stretch>
            <a:fillRect/>
          </a:stretch>
        </p:blipFill>
        <p:spPr>
          <a:xfrm>
            <a:off x="4055327" y="787555"/>
            <a:ext cx="4192858" cy="2643768"/>
          </a:xfrm>
          <a:prstGeom prst="rect">
            <a:avLst/>
          </a:prstGeom>
        </p:spPr>
      </p:pic>
      <p:pic>
        <p:nvPicPr>
          <p:cNvPr id="10" name="Picture 11" descr="A screenshot of a cell phone&#10;&#10;Description generated with very high confidence">
            <a:extLst>
              <a:ext uri="{FF2B5EF4-FFF2-40B4-BE49-F238E27FC236}">
                <a16:creationId xmlns:a16="http://schemas.microsoft.com/office/drawing/2014/main" id="{822D3289-B50C-4496-9512-CDD13B4722B6}"/>
              </a:ext>
            </a:extLst>
          </p:cNvPr>
          <p:cNvPicPr>
            <a:picLocks noChangeAspect="1"/>
          </p:cNvPicPr>
          <p:nvPr/>
        </p:nvPicPr>
        <p:blipFill>
          <a:blip r:embed="rId5"/>
          <a:stretch>
            <a:fillRect/>
          </a:stretch>
        </p:blipFill>
        <p:spPr>
          <a:xfrm>
            <a:off x="8376424" y="787554"/>
            <a:ext cx="3691053" cy="2643768"/>
          </a:xfrm>
          <a:prstGeom prst="rect">
            <a:avLst/>
          </a:prstGeom>
        </p:spPr>
      </p:pic>
    </p:spTree>
    <p:extLst>
      <p:ext uri="{BB962C8B-B14F-4D97-AF65-F5344CB8AC3E}">
        <p14:creationId xmlns:p14="http://schemas.microsoft.com/office/powerpoint/2010/main" val="177952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dirty="0"/>
              <a:t>Learner loss –Recall –NMI </a:t>
            </a:r>
            <a:r>
              <a:rPr lang="en-IN" sz="3600"/>
              <a:t>plots: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ln>
                  <a:solidFill>
                    <a:srgbClr val="000000">
                      <a:lumMod val="75000"/>
                      <a:lumOff val="25000"/>
                      <a:alpha val="10000"/>
                    </a:srgbClr>
                  </a:solidFill>
                </a:ln>
                <a:effectLst/>
              </a:rPr>
              <a:t>Dataset: CUB200</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Loss function: Triplet</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Number of Learners: 4</a:t>
            </a:r>
            <a:endParaRPr lang="en-US"/>
          </a:p>
          <a:p>
            <a:pPr indent="-305435">
              <a:buClr>
                <a:srgbClr val="35B745"/>
              </a:buClr>
            </a:pPr>
            <a:r>
              <a:rPr lang="en-US" sz="1800">
                <a:ln>
                  <a:solidFill>
                    <a:srgbClr val="000000">
                      <a:lumMod val="75000"/>
                      <a:lumOff val="25000"/>
                      <a:alpha val="10000"/>
                    </a:srgbClr>
                  </a:solidFill>
                </a:ln>
                <a:effectLst/>
              </a:rPr>
              <a:t>Number of Epochs: 40</a:t>
            </a:r>
            <a:endParaRPr lang="en-US" sz="1800" dirty="0">
              <a:ln>
                <a:solidFill>
                  <a:srgbClr val="000000">
                    <a:lumMod val="75000"/>
                    <a:lumOff val="25000"/>
                    <a:alpha val="10000"/>
                  </a:srgbClr>
                </a:solidFill>
              </a:ln>
              <a:effectLst/>
            </a:endParaRPr>
          </a:p>
        </p:txBody>
      </p:sp>
      <p:pic>
        <p:nvPicPr>
          <p:cNvPr id="5" name="Picture 5" descr="A close up of a map&#10;&#10;Description generated with high confidence">
            <a:extLst>
              <a:ext uri="{FF2B5EF4-FFF2-40B4-BE49-F238E27FC236}">
                <a16:creationId xmlns:a16="http://schemas.microsoft.com/office/drawing/2014/main" id="{9B29C00B-239E-4D30-B4C5-2D24D37863CA}"/>
              </a:ext>
            </a:extLst>
          </p:cNvPr>
          <p:cNvPicPr>
            <a:picLocks noChangeAspect="1"/>
          </p:cNvPicPr>
          <p:nvPr/>
        </p:nvPicPr>
        <p:blipFill>
          <a:blip r:embed="rId3"/>
          <a:stretch>
            <a:fillRect/>
          </a:stretch>
        </p:blipFill>
        <p:spPr>
          <a:xfrm>
            <a:off x="105937" y="784607"/>
            <a:ext cx="3904785" cy="2631078"/>
          </a:xfrm>
          <a:prstGeom prst="rect">
            <a:avLst/>
          </a:prstGeom>
        </p:spPr>
      </p:pic>
      <p:pic>
        <p:nvPicPr>
          <p:cNvPr id="8" name="Picture 8" descr="A screenshot of a social media post&#10;&#10;Description generated with very high confidence">
            <a:extLst>
              <a:ext uri="{FF2B5EF4-FFF2-40B4-BE49-F238E27FC236}">
                <a16:creationId xmlns:a16="http://schemas.microsoft.com/office/drawing/2014/main" id="{02EE4590-B04E-4DA3-BB21-8F44B3B8D9E7}"/>
              </a:ext>
            </a:extLst>
          </p:cNvPr>
          <p:cNvPicPr>
            <a:picLocks noChangeAspect="1"/>
          </p:cNvPicPr>
          <p:nvPr/>
        </p:nvPicPr>
        <p:blipFill>
          <a:blip r:embed="rId4"/>
          <a:stretch>
            <a:fillRect/>
          </a:stretch>
        </p:blipFill>
        <p:spPr>
          <a:xfrm>
            <a:off x="4148254" y="792172"/>
            <a:ext cx="4099931" cy="2634532"/>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E0A6692F-E02D-40F7-A833-C4539FC0E959}"/>
              </a:ext>
            </a:extLst>
          </p:cNvPr>
          <p:cNvPicPr>
            <a:picLocks noChangeAspect="1"/>
          </p:cNvPicPr>
          <p:nvPr/>
        </p:nvPicPr>
        <p:blipFill>
          <a:blip r:embed="rId5"/>
          <a:stretch>
            <a:fillRect/>
          </a:stretch>
        </p:blipFill>
        <p:spPr>
          <a:xfrm>
            <a:off x="8385717" y="782880"/>
            <a:ext cx="3728224" cy="2634531"/>
          </a:xfrm>
          <a:prstGeom prst="rect">
            <a:avLst/>
          </a:prstGeom>
        </p:spPr>
      </p:pic>
    </p:spTree>
    <p:extLst>
      <p:ext uri="{BB962C8B-B14F-4D97-AF65-F5344CB8AC3E}">
        <p14:creationId xmlns:p14="http://schemas.microsoft.com/office/powerpoint/2010/main" val="274973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dirty="0"/>
              <a:t>Learner loss –Recall –NMI </a:t>
            </a:r>
            <a:r>
              <a:rPr lang="en-IN" sz="3600"/>
              <a:t>plots:</a:t>
            </a:r>
          </a:p>
        </p:txBody>
      </p:sp>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indent="-305435">
              <a:buClr>
                <a:srgbClr val="35B745"/>
              </a:buClr>
            </a:pPr>
            <a:r>
              <a:rPr lang="en-US" sz="1800">
                <a:ln>
                  <a:solidFill>
                    <a:srgbClr val="000000">
                      <a:lumMod val="75000"/>
                      <a:lumOff val="25000"/>
                      <a:alpha val="10000"/>
                    </a:srgbClr>
                  </a:solidFill>
                </a:ln>
                <a:effectLst/>
              </a:rPr>
              <a:t>Dataset: CUB200</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Loss function: Triplet</a:t>
            </a:r>
            <a:endParaRPr lang="en-US" sz="1800" dirty="0">
              <a:ln>
                <a:solidFill>
                  <a:srgbClr val="000000">
                    <a:lumMod val="75000"/>
                    <a:lumOff val="25000"/>
                    <a:alpha val="10000"/>
                  </a:srgbClr>
                </a:solidFill>
              </a:ln>
              <a:effectLst/>
            </a:endParaRPr>
          </a:p>
          <a:p>
            <a:pPr indent="-305435">
              <a:buClr>
                <a:srgbClr val="35B745"/>
              </a:buClr>
            </a:pPr>
            <a:r>
              <a:rPr lang="en-US" sz="1800">
                <a:ln>
                  <a:solidFill>
                    <a:srgbClr val="000000">
                      <a:lumMod val="75000"/>
                      <a:lumOff val="25000"/>
                      <a:alpha val="10000"/>
                    </a:srgbClr>
                  </a:solidFill>
                </a:ln>
                <a:effectLst/>
              </a:rPr>
              <a:t>Number of Learners: 4</a:t>
            </a:r>
            <a:endParaRPr lang="en-US"/>
          </a:p>
          <a:p>
            <a:pPr indent="-305435">
              <a:buClr>
                <a:srgbClr val="35B745"/>
              </a:buClr>
            </a:pPr>
            <a:r>
              <a:rPr lang="en-US" sz="1800">
                <a:ln>
                  <a:solidFill>
                    <a:srgbClr val="000000">
                      <a:lumMod val="75000"/>
                      <a:lumOff val="25000"/>
                      <a:alpha val="10000"/>
                    </a:srgbClr>
                  </a:solidFill>
                </a:ln>
                <a:effectLst/>
              </a:rPr>
              <a:t>Number of Epochs: 40</a:t>
            </a:r>
            <a:endParaRPr lang="en-US" sz="1800" dirty="0">
              <a:ln>
                <a:solidFill>
                  <a:srgbClr val="000000">
                    <a:lumMod val="75000"/>
                    <a:lumOff val="25000"/>
                    <a:alpha val="10000"/>
                  </a:srgbClr>
                </a:solidFill>
              </a:ln>
              <a:effectLst/>
            </a:endParaRPr>
          </a:p>
        </p:txBody>
      </p:sp>
      <p:pic>
        <p:nvPicPr>
          <p:cNvPr id="5" name="Picture 5" descr="A close up of a map&#10;&#10;Description generated with high confidence">
            <a:extLst>
              <a:ext uri="{FF2B5EF4-FFF2-40B4-BE49-F238E27FC236}">
                <a16:creationId xmlns:a16="http://schemas.microsoft.com/office/drawing/2014/main" id="{9B29C00B-239E-4D30-B4C5-2D24D37863CA}"/>
              </a:ext>
            </a:extLst>
          </p:cNvPr>
          <p:cNvPicPr>
            <a:picLocks noChangeAspect="1"/>
          </p:cNvPicPr>
          <p:nvPr/>
        </p:nvPicPr>
        <p:blipFill>
          <a:blip r:embed="rId3"/>
          <a:stretch>
            <a:fillRect/>
          </a:stretch>
        </p:blipFill>
        <p:spPr>
          <a:xfrm>
            <a:off x="105937" y="784607"/>
            <a:ext cx="3904785" cy="2631078"/>
          </a:xfrm>
          <a:prstGeom prst="rect">
            <a:avLst/>
          </a:prstGeom>
        </p:spPr>
      </p:pic>
      <p:pic>
        <p:nvPicPr>
          <p:cNvPr id="8" name="Picture 8" descr="A screenshot of a social media post&#10;&#10;Description generated with very high confidence">
            <a:extLst>
              <a:ext uri="{FF2B5EF4-FFF2-40B4-BE49-F238E27FC236}">
                <a16:creationId xmlns:a16="http://schemas.microsoft.com/office/drawing/2014/main" id="{02EE4590-B04E-4DA3-BB21-8F44B3B8D9E7}"/>
              </a:ext>
            </a:extLst>
          </p:cNvPr>
          <p:cNvPicPr>
            <a:picLocks noChangeAspect="1"/>
          </p:cNvPicPr>
          <p:nvPr/>
        </p:nvPicPr>
        <p:blipFill>
          <a:blip r:embed="rId4"/>
          <a:stretch>
            <a:fillRect/>
          </a:stretch>
        </p:blipFill>
        <p:spPr>
          <a:xfrm>
            <a:off x="4148254" y="792172"/>
            <a:ext cx="4099931" cy="2634532"/>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E0A6692F-E02D-40F7-A833-C4539FC0E959}"/>
              </a:ext>
            </a:extLst>
          </p:cNvPr>
          <p:cNvPicPr>
            <a:picLocks noChangeAspect="1"/>
          </p:cNvPicPr>
          <p:nvPr/>
        </p:nvPicPr>
        <p:blipFill>
          <a:blip r:embed="rId5"/>
          <a:stretch>
            <a:fillRect/>
          </a:stretch>
        </p:blipFill>
        <p:spPr>
          <a:xfrm>
            <a:off x="8385717" y="782880"/>
            <a:ext cx="3728224" cy="2634531"/>
          </a:xfrm>
          <a:prstGeom prst="rect">
            <a:avLst/>
          </a:prstGeom>
        </p:spPr>
      </p:pic>
    </p:spTree>
    <p:extLst>
      <p:ext uri="{BB962C8B-B14F-4D97-AF65-F5344CB8AC3E}">
        <p14:creationId xmlns:p14="http://schemas.microsoft.com/office/powerpoint/2010/main" val="302551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16CB-31A5-4BF4-B380-CCD59C5725A7}"/>
              </a:ext>
            </a:extLst>
          </p:cNvPr>
          <p:cNvSpPr>
            <a:spLocks noGrp="1"/>
          </p:cNvSpPr>
          <p:nvPr>
            <p:ph type="title"/>
          </p:nvPr>
        </p:nvSpPr>
        <p:spPr>
          <a:xfrm>
            <a:off x="607137" y="172844"/>
            <a:ext cx="9368738" cy="653276"/>
          </a:xfrm>
        </p:spPr>
        <p:txBody>
          <a:bodyPr>
            <a:normAutofit/>
          </a:bodyPr>
          <a:lstStyle/>
          <a:p>
            <a:r>
              <a:rPr lang="en-US" sz="3200">
                <a:ln>
                  <a:solidFill>
                    <a:srgbClr val="000000">
                      <a:lumMod val="75000"/>
                      <a:lumOff val="25000"/>
                      <a:alpha val="10000"/>
                    </a:srgbClr>
                  </a:solidFill>
                </a:ln>
                <a:effectLst>
                  <a:outerShdw blurRad="9525" dist="25400" dir="14640000" algn="tl" rotWithShape="0">
                    <a:srgbClr val="000000">
                      <a:alpha val="30000"/>
                    </a:srgbClr>
                  </a:outerShdw>
                </a:effectLst>
              </a:rPr>
              <a:t>Good Query</a:t>
            </a:r>
            <a:r>
              <a:rPr lang="en-US" sz="2800">
                <a:ln>
                  <a:solidFill>
                    <a:srgbClr val="000000">
                      <a:lumMod val="75000"/>
                      <a:lumOff val="25000"/>
                      <a:alpha val="10000"/>
                    </a:srgbClr>
                  </a:solidFill>
                </a:ln>
                <a:effectLst>
                  <a:outerShdw blurRad="9525" dist="25400" dir="14640000" algn="tl" rotWithShape="0">
                    <a:srgbClr val="000000">
                      <a:alpha val="30000"/>
                    </a:srgbClr>
                  </a:outerShdw>
                </a:effectLst>
              </a:rPr>
              <a:t> – Recommendation results on SOP Dataset:</a:t>
            </a:r>
            <a:endParaRPr lang="en-US" sz="2800"/>
          </a:p>
        </p:txBody>
      </p:sp>
      <p:pic>
        <p:nvPicPr>
          <p:cNvPr id="4" name="Picture 4" descr="A picture containing furniture, seat, brown, chair&#10;&#10;Description generated with very high confidence">
            <a:extLst>
              <a:ext uri="{FF2B5EF4-FFF2-40B4-BE49-F238E27FC236}">
                <a16:creationId xmlns:a16="http://schemas.microsoft.com/office/drawing/2014/main" id="{4AA6746D-3761-46CA-A223-F8CE45E25E13}"/>
              </a:ext>
            </a:extLst>
          </p:cNvPr>
          <p:cNvPicPr>
            <a:picLocks noGrp="1" noChangeAspect="1"/>
          </p:cNvPicPr>
          <p:nvPr>
            <p:ph idx="1"/>
          </p:nvPr>
        </p:nvPicPr>
        <p:blipFill>
          <a:blip r:embed="rId2"/>
          <a:stretch>
            <a:fillRect/>
          </a:stretch>
        </p:blipFill>
        <p:spPr>
          <a:xfrm>
            <a:off x="325844" y="958888"/>
            <a:ext cx="1642250" cy="1517263"/>
          </a:xfrm>
        </p:spPr>
      </p:pic>
      <p:sp>
        <p:nvSpPr>
          <p:cNvPr id="6" name="TextBox 5">
            <a:extLst>
              <a:ext uri="{FF2B5EF4-FFF2-40B4-BE49-F238E27FC236}">
                <a16:creationId xmlns:a16="http://schemas.microsoft.com/office/drawing/2014/main" id="{E06775D3-AD88-4EAA-9091-9EE61DD03FD6}"/>
              </a:ext>
            </a:extLst>
          </p:cNvPr>
          <p:cNvSpPr txBox="1"/>
          <p:nvPr/>
        </p:nvSpPr>
        <p:spPr>
          <a:xfrm>
            <a:off x="514815" y="2429107"/>
            <a:ext cx="1079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Query -1</a:t>
            </a:r>
            <a:endParaRPr lang="en-US" b="1" dirty="0"/>
          </a:p>
        </p:txBody>
      </p:sp>
      <p:pic>
        <p:nvPicPr>
          <p:cNvPr id="7" name="Picture 7" descr="A brown leather chair&#10;&#10;Description generated with very high confidence">
            <a:extLst>
              <a:ext uri="{FF2B5EF4-FFF2-40B4-BE49-F238E27FC236}">
                <a16:creationId xmlns:a16="http://schemas.microsoft.com/office/drawing/2014/main" id="{07403168-8F3C-4427-94C2-C260B5425771}"/>
              </a:ext>
            </a:extLst>
          </p:cNvPr>
          <p:cNvPicPr>
            <a:picLocks noChangeAspect="1"/>
          </p:cNvPicPr>
          <p:nvPr/>
        </p:nvPicPr>
        <p:blipFill>
          <a:blip r:embed="rId3"/>
          <a:stretch>
            <a:fillRect/>
          </a:stretch>
        </p:blipFill>
        <p:spPr>
          <a:xfrm>
            <a:off x="2410522" y="955344"/>
            <a:ext cx="1535152" cy="1518313"/>
          </a:xfrm>
          <a:prstGeom prst="rect">
            <a:avLst/>
          </a:prstGeom>
        </p:spPr>
      </p:pic>
      <p:pic>
        <p:nvPicPr>
          <p:cNvPr id="9" name="Picture 9" descr="A picture containing sofa, cake, chocolate, table&#10;&#10;Description generated with very high confidence">
            <a:extLst>
              <a:ext uri="{FF2B5EF4-FFF2-40B4-BE49-F238E27FC236}">
                <a16:creationId xmlns:a16="http://schemas.microsoft.com/office/drawing/2014/main" id="{7E3B334D-E4F4-4D7F-8AEC-C139C9146849}"/>
              </a:ext>
            </a:extLst>
          </p:cNvPr>
          <p:cNvPicPr>
            <a:picLocks noChangeAspect="1"/>
          </p:cNvPicPr>
          <p:nvPr/>
        </p:nvPicPr>
        <p:blipFill>
          <a:blip r:embed="rId4"/>
          <a:stretch>
            <a:fillRect/>
          </a:stretch>
        </p:blipFill>
        <p:spPr>
          <a:xfrm>
            <a:off x="3999571" y="955477"/>
            <a:ext cx="2204225" cy="1518045"/>
          </a:xfrm>
          <a:prstGeom prst="rect">
            <a:avLst/>
          </a:prstGeom>
        </p:spPr>
      </p:pic>
      <p:pic>
        <p:nvPicPr>
          <p:cNvPr id="11" name="Picture 11" descr="A brown leather couch&#10;&#10;Description generated with very high confidence">
            <a:extLst>
              <a:ext uri="{FF2B5EF4-FFF2-40B4-BE49-F238E27FC236}">
                <a16:creationId xmlns:a16="http://schemas.microsoft.com/office/drawing/2014/main" id="{420D9EDD-D998-42DA-89C2-E40B94DCCB49}"/>
              </a:ext>
            </a:extLst>
          </p:cNvPr>
          <p:cNvPicPr>
            <a:picLocks noChangeAspect="1"/>
          </p:cNvPicPr>
          <p:nvPr/>
        </p:nvPicPr>
        <p:blipFill>
          <a:blip r:embed="rId5"/>
          <a:stretch>
            <a:fillRect/>
          </a:stretch>
        </p:blipFill>
        <p:spPr>
          <a:xfrm>
            <a:off x="6266986" y="962186"/>
            <a:ext cx="1823225" cy="1523214"/>
          </a:xfrm>
          <a:prstGeom prst="rect">
            <a:avLst/>
          </a:prstGeom>
        </p:spPr>
      </p:pic>
      <p:pic>
        <p:nvPicPr>
          <p:cNvPr id="13" name="Picture 13" descr="A brown leather couch in a living room&#10;&#10;Description generated with very high confidence">
            <a:extLst>
              <a:ext uri="{FF2B5EF4-FFF2-40B4-BE49-F238E27FC236}">
                <a16:creationId xmlns:a16="http://schemas.microsoft.com/office/drawing/2014/main" id="{091ED757-B827-4080-9CAF-247A77FC3842}"/>
              </a:ext>
            </a:extLst>
          </p:cNvPr>
          <p:cNvPicPr>
            <a:picLocks noChangeAspect="1"/>
          </p:cNvPicPr>
          <p:nvPr/>
        </p:nvPicPr>
        <p:blipFill>
          <a:blip r:embed="rId6"/>
          <a:stretch>
            <a:fillRect/>
          </a:stretch>
        </p:blipFill>
        <p:spPr>
          <a:xfrm>
            <a:off x="8097644" y="901588"/>
            <a:ext cx="1878981" cy="1570068"/>
          </a:xfrm>
          <a:prstGeom prst="rect">
            <a:avLst/>
          </a:prstGeom>
        </p:spPr>
      </p:pic>
      <p:pic>
        <p:nvPicPr>
          <p:cNvPr id="15" name="Picture 15" descr="A brown leather couch in a living room&#10;&#10;Description generated with very high confidence">
            <a:extLst>
              <a:ext uri="{FF2B5EF4-FFF2-40B4-BE49-F238E27FC236}">
                <a16:creationId xmlns:a16="http://schemas.microsoft.com/office/drawing/2014/main" id="{331AC394-817C-4558-A5F8-05608A912270}"/>
              </a:ext>
            </a:extLst>
          </p:cNvPr>
          <p:cNvPicPr>
            <a:picLocks noChangeAspect="1"/>
          </p:cNvPicPr>
          <p:nvPr/>
        </p:nvPicPr>
        <p:blipFill>
          <a:blip r:embed="rId7"/>
          <a:stretch>
            <a:fillRect/>
          </a:stretch>
        </p:blipFill>
        <p:spPr>
          <a:xfrm>
            <a:off x="10021228" y="926597"/>
            <a:ext cx="2009078" cy="1482877"/>
          </a:xfrm>
          <a:prstGeom prst="rect">
            <a:avLst/>
          </a:prstGeom>
        </p:spPr>
      </p:pic>
      <p:sp>
        <p:nvSpPr>
          <p:cNvPr id="17" name="TextBox 16">
            <a:extLst>
              <a:ext uri="{FF2B5EF4-FFF2-40B4-BE49-F238E27FC236}">
                <a16:creationId xmlns:a16="http://schemas.microsoft.com/office/drawing/2014/main" id="{96A818F1-CB74-45DA-8F5A-DA2195B4505E}"/>
              </a:ext>
            </a:extLst>
          </p:cNvPr>
          <p:cNvSpPr txBox="1"/>
          <p:nvPr/>
        </p:nvSpPr>
        <p:spPr>
          <a:xfrm>
            <a:off x="3507058" y="2401229"/>
            <a:ext cx="4072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 5 </a:t>
            </a:r>
            <a:r>
              <a:rPr lang="en-US" b="1"/>
              <a:t>Recommentation results</a:t>
            </a:r>
            <a:endParaRPr lang="en-US" b="1" dirty="0"/>
          </a:p>
        </p:txBody>
      </p:sp>
      <p:pic>
        <p:nvPicPr>
          <p:cNvPr id="18" name="Picture 18" descr="A picture containing food&#10;&#10;Description generated with very high confidence">
            <a:extLst>
              <a:ext uri="{FF2B5EF4-FFF2-40B4-BE49-F238E27FC236}">
                <a16:creationId xmlns:a16="http://schemas.microsoft.com/office/drawing/2014/main" id="{A4140D16-320F-4FFE-8D3C-E0920B3FF3BB}"/>
              </a:ext>
            </a:extLst>
          </p:cNvPr>
          <p:cNvPicPr>
            <a:picLocks noChangeAspect="1"/>
          </p:cNvPicPr>
          <p:nvPr/>
        </p:nvPicPr>
        <p:blipFill>
          <a:blip r:embed="rId8"/>
          <a:stretch>
            <a:fillRect/>
          </a:stretch>
        </p:blipFill>
        <p:spPr>
          <a:xfrm>
            <a:off x="328961" y="3007188"/>
            <a:ext cx="1637371" cy="1401186"/>
          </a:xfrm>
          <a:prstGeom prst="rect">
            <a:avLst/>
          </a:prstGeom>
        </p:spPr>
      </p:pic>
      <p:sp>
        <p:nvSpPr>
          <p:cNvPr id="20" name="TextBox 19">
            <a:extLst>
              <a:ext uri="{FF2B5EF4-FFF2-40B4-BE49-F238E27FC236}">
                <a16:creationId xmlns:a16="http://schemas.microsoft.com/office/drawing/2014/main" id="{156194C1-8F5B-4295-939A-7B13AEEFBB64}"/>
              </a:ext>
            </a:extLst>
          </p:cNvPr>
          <p:cNvSpPr txBox="1"/>
          <p:nvPr/>
        </p:nvSpPr>
        <p:spPr>
          <a:xfrm>
            <a:off x="514814" y="4352692"/>
            <a:ext cx="1079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Query -2</a:t>
            </a:r>
            <a:endParaRPr lang="en-US" b="1" dirty="0"/>
          </a:p>
        </p:txBody>
      </p:sp>
      <p:pic>
        <p:nvPicPr>
          <p:cNvPr id="21" name="Picture 21" descr="A picture containing clock, strainer&#10;&#10;Description generated with very high confidence">
            <a:extLst>
              <a:ext uri="{FF2B5EF4-FFF2-40B4-BE49-F238E27FC236}">
                <a16:creationId xmlns:a16="http://schemas.microsoft.com/office/drawing/2014/main" id="{0E7C3811-E713-406B-8374-A2A4E856AE06}"/>
              </a:ext>
            </a:extLst>
          </p:cNvPr>
          <p:cNvPicPr>
            <a:picLocks noChangeAspect="1"/>
          </p:cNvPicPr>
          <p:nvPr/>
        </p:nvPicPr>
        <p:blipFill>
          <a:blip r:embed="rId9"/>
          <a:stretch>
            <a:fillRect/>
          </a:stretch>
        </p:blipFill>
        <p:spPr>
          <a:xfrm>
            <a:off x="2410522" y="3009677"/>
            <a:ext cx="1535151" cy="1396207"/>
          </a:xfrm>
          <a:prstGeom prst="rect">
            <a:avLst/>
          </a:prstGeom>
        </p:spPr>
      </p:pic>
      <p:sp>
        <p:nvSpPr>
          <p:cNvPr id="31" name="TextBox 30">
            <a:extLst>
              <a:ext uri="{FF2B5EF4-FFF2-40B4-BE49-F238E27FC236}">
                <a16:creationId xmlns:a16="http://schemas.microsoft.com/office/drawing/2014/main" id="{05BB0225-6FC2-40F5-B7FB-ED4BE9576AE5}"/>
              </a:ext>
            </a:extLst>
          </p:cNvPr>
          <p:cNvSpPr txBox="1"/>
          <p:nvPr/>
        </p:nvSpPr>
        <p:spPr>
          <a:xfrm>
            <a:off x="3460595" y="4352692"/>
            <a:ext cx="4072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 5 </a:t>
            </a:r>
            <a:r>
              <a:rPr lang="en-US" b="1"/>
              <a:t>Recommentation results</a:t>
            </a:r>
            <a:endParaRPr lang="en-US" b="1" dirty="0"/>
          </a:p>
        </p:txBody>
      </p:sp>
      <p:pic>
        <p:nvPicPr>
          <p:cNvPr id="3" name="Picture 4" descr="A close up of a logo&#10;&#10;Description generated with very high confidence">
            <a:extLst>
              <a:ext uri="{FF2B5EF4-FFF2-40B4-BE49-F238E27FC236}">
                <a16:creationId xmlns:a16="http://schemas.microsoft.com/office/drawing/2014/main" id="{3AAFE42F-E2D2-42EE-A9EE-608AF6C5F283}"/>
              </a:ext>
            </a:extLst>
          </p:cNvPr>
          <p:cNvPicPr>
            <a:picLocks noChangeAspect="1"/>
          </p:cNvPicPr>
          <p:nvPr/>
        </p:nvPicPr>
        <p:blipFill>
          <a:blip r:embed="rId10"/>
          <a:stretch>
            <a:fillRect/>
          </a:stretch>
        </p:blipFill>
        <p:spPr>
          <a:xfrm>
            <a:off x="3997842" y="3004110"/>
            <a:ext cx="1396411" cy="1390270"/>
          </a:xfrm>
          <a:prstGeom prst="rect">
            <a:avLst/>
          </a:prstGeom>
        </p:spPr>
      </p:pic>
      <p:pic>
        <p:nvPicPr>
          <p:cNvPr id="8" name="Picture 9" descr="A close up of a device&#10;&#10;Description generated with high confidence">
            <a:extLst>
              <a:ext uri="{FF2B5EF4-FFF2-40B4-BE49-F238E27FC236}">
                <a16:creationId xmlns:a16="http://schemas.microsoft.com/office/drawing/2014/main" id="{5FD85EC2-A804-4327-B590-BB8D098B0347}"/>
              </a:ext>
            </a:extLst>
          </p:cNvPr>
          <p:cNvPicPr>
            <a:picLocks noChangeAspect="1"/>
          </p:cNvPicPr>
          <p:nvPr/>
        </p:nvPicPr>
        <p:blipFill>
          <a:blip r:embed="rId11"/>
          <a:stretch>
            <a:fillRect/>
          </a:stretch>
        </p:blipFill>
        <p:spPr>
          <a:xfrm>
            <a:off x="5495260" y="3002096"/>
            <a:ext cx="1422991" cy="1394297"/>
          </a:xfrm>
          <a:prstGeom prst="rect">
            <a:avLst/>
          </a:prstGeom>
        </p:spPr>
      </p:pic>
      <p:pic>
        <p:nvPicPr>
          <p:cNvPr id="24" name="Picture 9" descr="A close up of a device&#10;&#10;Description generated with high confidence">
            <a:extLst>
              <a:ext uri="{FF2B5EF4-FFF2-40B4-BE49-F238E27FC236}">
                <a16:creationId xmlns:a16="http://schemas.microsoft.com/office/drawing/2014/main" id="{3C8F25E5-30C6-4AAC-A0F2-4C44392F3C3F}"/>
              </a:ext>
            </a:extLst>
          </p:cNvPr>
          <p:cNvPicPr>
            <a:picLocks noChangeAspect="1"/>
          </p:cNvPicPr>
          <p:nvPr/>
        </p:nvPicPr>
        <p:blipFill>
          <a:blip r:embed="rId11"/>
          <a:stretch>
            <a:fillRect/>
          </a:stretch>
        </p:blipFill>
        <p:spPr>
          <a:xfrm>
            <a:off x="6966097" y="3002096"/>
            <a:ext cx="1422991" cy="1394297"/>
          </a:xfrm>
          <a:prstGeom prst="rect">
            <a:avLst/>
          </a:prstGeom>
        </p:spPr>
      </p:pic>
      <p:pic>
        <p:nvPicPr>
          <p:cNvPr id="12" name="Picture 13" descr="A picture containing refrigerator&#10;&#10;Description generated with very high confidence">
            <a:extLst>
              <a:ext uri="{FF2B5EF4-FFF2-40B4-BE49-F238E27FC236}">
                <a16:creationId xmlns:a16="http://schemas.microsoft.com/office/drawing/2014/main" id="{7BE9AD1B-1ABB-4070-A1ED-565EE43092FF}"/>
              </a:ext>
            </a:extLst>
          </p:cNvPr>
          <p:cNvPicPr>
            <a:picLocks noChangeAspect="1"/>
          </p:cNvPicPr>
          <p:nvPr/>
        </p:nvPicPr>
        <p:blipFill>
          <a:blip r:embed="rId12"/>
          <a:stretch>
            <a:fillRect/>
          </a:stretch>
        </p:blipFill>
        <p:spPr>
          <a:xfrm>
            <a:off x="8490098" y="2966050"/>
            <a:ext cx="1449573" cy="1430946"/>
          </a:xfrm>
          <a:prstGeom prst="rect">
            <a:avLst/>
          </a:prstGeom>
        </p:spPr>
      </p:pic>
      <p:pic>
        <p:nvPicPr>
          <p:cNvPr id="16" name="Picture 18" descr="A picture containing purple, appliance, monitor, different&#10;&#10;Description generated with very high confidence">
            <a:extLst>
              <a:ext uri="{FF2B5EF4-FFF2-40B4-BE49-F238E27FC236}">
                <a16:creationId xmlns:a16="http://schemas.microsoft.com/office/drawing/2014/main" id="{132F1B9F-C3AE-48D0-A55A-49CBE7ECB268}"/>
              </a:ext>
            </a:extLst>
          </p:cNvPr>
          <p:cNvPicPr>
            <a:picLocks noChangeAspect="1"/>
          </p:cNvPicPr>
          <p:nvPr/>
        </p:nvPicPr>
        <p:blipFill>
          <a:blip r:embed="rId13"/>
          <a:stretch>
            <a:fillRect/>
          </a:stretch>
        </p:blipFill>
        <p:spPr>
          <a:xfrm>
            <a:off x="329609" y="4930116"/>
            <a:ext cx="1635641" cy="1773559"/>
          </a:xfrm>
          <a:prstGeom prst="rect">
            <a:avLst/>
          </a:prstGeom>
        </p:spPr>
      </p:pic>
      <p:pic>
        <p:nvPicPr>
          <p:cNvPr id="22" name="Picture 25" descr="A picture containing purple, pink, indoor, sitting&#10;&#10;Description generated with very high confidence">
            <a:extLst>
              <a:ext uri="{FF2B5EF4-FFF2-40B4-BE49-F238E27FC236}">
                <a16:creationId xmlns:a16="http://schemas.microsoft.com/office/drawing/2014/main" id="{C482F3D3-CCA5-43B7-A089-70B5A89E3B91}"/>
              </a:ext>
            </a:extLst>
          </p:cNvPr>
          <p:cNvPicPr>
            <a:picLocks noChangeAspect="1"/>
          </p:cNvPicPr>
          <p:nvPr/>
        </p:nvPicPr>
        <p:blipFill>
          <a:blip r:embed="rId14"/>
          <a:stretch>
            <a:fillRect/>
          </a:stretch>
        </p:blipFill>
        <p:spPr>
          <a:xfrm>
            <a:off x="2270051" y="4884453"/>
            <a:ext cx="1795131" cy="1820582"/>
          </a:xfrm>
          <a:prstGeom prst="rect">
            <a:avLst/>
          </a:prstGeom>
        </p:spPr>
      </p:pic>
      <p:pic>
        <p:nvPicPr>
          <p:cNvPr id="28" name="Picture 29" descr="A picture containing purple, sitting, pink, table&#10;&#10;Description generated with very high confidence">
            <a:extLst>
              <a:ext uri="{FF2B5EF4-FFF2-40B4-BE49-F238E27FC236}">
                <a16:creationId xmlns:a16="http://schemas.microsoft.com/office/drawing/2014/main" id="{01A681D8-825C-4410-97F4-0ABFDC22762E}"/>
              </a:ext>
            </a:extLst>
          </p:cNvPr>
          <p:cNvPicPr>
            <a:picLocks noChangeAspect="1"/>
          </p:cNvPicPr>
          <p:nvPr/>
        </p:nvPicPr>
        <p:blipFill>
          <a:blip r:embed="rId15"/>
          <a:stretch>
            <a:fillRect/>
          </a:stretch>
        </p:blipFill>
        <p:spPr>
          <a:xfrm>
            <a:off x="4175051" y="4880536"/>
            <a:ext cx="1724248" cy="1828416"/>
          </a:xfrm>
          <a:prstGeom prst="rect">
            <a:avLst/>
          </a:prstGeom>
        </p:spPr>
      </p:pic>
      <p:pic>
        <p:nvPicPr>
          <p:cNvPr id="32" name="Picture 32" descr="A picture containing monitor, purple, table, sitting&#10;&#10;Description generated with very high confidence">
            <a:extLst>
              <a:ext uri="{FF2B5EF4-FFF2-40B4-BE49-F238E27FC236}">
                <a16:creationId xmlns:a16="http://schemas.microsoft.com/office/drawing/2014/main" id="{9EA76BED-E3DC-4AD5-8913-A24505EEAEC6}"/>
              </a:ext>
            </a:extLst>
          </p:cNvPr>
          <p:cNvPicPr>
            <a:picLocks noChangeAspect="1"/>
          </p:cNvPicPr>
          <p:nvPr/>
        </p:nvPicPr>
        <p:blipFill>
          <a:blip r:embed="rId16"/>
          <a:stretch>
            <a:fillRect/>
          </a:stretch>
        </p:blipFill>
        <p:spPr>
          <a:xfrm>
            <a:off x="6097772" y="4883241"/>
            <a:ext cx="1848294" cy="1823007"/>
          </a:xfrm>
          <a:prstGeom prst="rect">
            <a:avLst/>
          </a:prstGeom>
        </p:spPr>
      </p:pic>
      <p:pic>
        <p:nvPicPr>
          <p:cNvPr id="34" name="Picture 34" descr="A picture containing purple, sitting, pink, different&#10;&#10;Description generated with very high confidence">
            <a:extLst>
              <a:ext uri="{FF2B5EF4-FFF2-40B4-BE49-F238E27FC236}">
                <a16:creationId xmlns:a16="http://schemas.microsoft.com/office/drawing/2014/main" id="{156EAE2B-BC4A-4CCF-AD9C-85AB3BD46522}"/>
              </a:ext>
            </a:extLst>
          </p:cNvPr>
          <p:cNvPicPr>
            <a:picLocks noChangeAspect="1"/>
          </p:cNvPicPr>
          <p:nvPr/>
        </p:nvPicPr>
        <p:blipFill>
          <a:blip r:embed="rId17"/>
          <a:stretch>
            <a:fillRect/>
          </a:stretch>
        </p:blipFill>
        <p:spPr>
          <a:xfrm>
            <a:off x="9969795" y="4847118"/>
            <a:ext cx="1848294" cy="1824367"/>
          </a:xfrm>
          <a:prstGeom prst="rect">
            <a:avLst/>
          </a:prstGeom>
        </p:spPr>
      </p:pic>
      <p:pic>
        <p:nvPicPr>
          <p:cNvPr id="36" name="Picture 32" descr="A picture containing monitor, purple, table, sitting&#10;&#10;Description generated with very high confidence">
            <a:extLst>
              <a:ext uri="{FF2B5EF4-FFF2-40B4-BE49-F238E27FC236}">
                <a16:creationId xmlns:a16="http://schemas.microsoft.com/office/drawing/2014/main" id="{65A0CDCE-47FC-4E1A-963C-E16338E18239}"/>
              </a:ext>
            </a:extLst>
          </p:cNvPr>
          <p:cNvPicPr>
            <a:picLocks noChangeAspect="1"/>
          </p:cNvPicPr>
          <p:nvPr/>
        </p:nvPicPr>
        <p:blipFill>
          <a:blip r:embed="rId16"/>
          <a:stretch>
            <a:fillRect/>
          </a:stretch>
        </p:blipFill>
        <p:spPr>
          <a:xfrm>
            <a:off x="8055935" y="4847799"/>
            <a:ext cx="1848294" cy="1823007"/>
          </a:xfrm>
          <a:prstGeom prst="rect">
            <a:avLst/>
          </a:prstGeom>
        </p:spPr>
      </p:pic>
    </p:spTree>
    <p:extLst>
      <p:ext uri="{BB962C8B-B14F-4D97-AF65-F5344CB8AC3E}">
        <p14:creationId xmlns:p14="http://schemas.microsoft.com/office/powerpoint/2010/main" val="1507030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16CB-31A5-4BF4-B380-CCD59C5725A7}"/>
              </a:ext>
            </a:extLst>
          </p:cNvPr>
          <p:cNvSpPr>
            <a:spLocks noGrp="1"/>
          </p:cNvSpPr>
          <p:nvPr>
            <p:ph type="title"/>
          </p:nvPr>
        </p:nvSpPr>
        <p:spPr>
          <a:xfrm>
            <a:off x="607137" y="172844"/>
            <a:ext cx="9368738" cy="653276"/>
          </a:xfrm>
        </p:spPr>
        <p:txBody>
          <a:bodyPr>
            <a:normAutofit/>
          </a:bodyPr>
          <a:lstStyle/>
          <a:p>
            <a:r>
              <a:rPr lang="en-US" sz="2800">
                <a:ln>
                  <a:solidFill>
                    <a:srgbClr val="000000">
                      <a:lumMod val="75000"/>
                      <a:lumOff val="25000"/>
                      <a:alpha val="10000"/>
                    </a:srgbClr>
                  </a:solidFill>
                </a:ln>
                <a:effectLst>
                  <a:outerShdw blurRad="9525" dist="25400" dir="14640000" algn="tl" rotWithShape="0">
                    <a:srgbClr val="000000">
                      <a:alpha val="30000"/>
                    </a:srgbClr>
                  </a:outerShdw>
                </a:effectLst>
              </a:rPr>
              <a:t>Bad Query – Recommendation results on SOP Dataset:</a:t>
            </a:r>
            <a:endParaRPr lang="en-US" sz="2800"/>
          </a:p>
        </p:txBody>
      </p:sp>
      <p:sp>
        <p:nvSpPr>
          <p:cNvPr id="6" name="TextBox 5">
            <a:extLst>
              <a:ext uri="{FF2B5EF4-FFF2-40B4-BE49-F238E27FC236}">
                <a16:creationId xmlns:a16="http://schemas.microsoft.com/office/drawing/2014/main" id="{E06775D3-AD88-4EAA-9091-9EE61DD03FD6}"/>
              </a:ext>
            </a:extLst>
          </p:cNvPr>
          <p:cNvSpPr txBox="1"/>
          <p:nvPr/>
        </p:nvSpPr>
        <p:spPr>
          <a:xfrm>
            <a:off x="514815" y="2429107"/>
            <a:ext cx="1079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Query -1</a:t>
            </a:r>
            <a:endParaRPr lang="en-US" b="1" dirty="0"/>
          </a:p>
        </p:txBody>
      </p:sp>
      <p:sp>
        <p:nvSpPr>
          <p:cNvPr id="17" name="TextBox 16">
            <a:extLst>
              <a:ext uri="{FF2B5EF4-FFF2-40B4-BE49-F238E27FC236}">
                <a16:creationId xmlns:a16="http://schemas.microsoft.com/office/drawing/2014/main" id="{96A818F1-CB74-45DA-8F5A-DA2195B4505E}"/>
              </a:ext>
            </a:extLst>
          </p:cNvPr>
          <p:cNvSpPr txBox="1"/>
          <p:nvPr/>
        </p:nvSpPr>
        <p:spPr>
          <a:xfrm>
            <a:off x="3507058" y="2401229"/>
            <a:ext cx="4072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 5 </a:t>
            </a:r>
            <a:r>
              <a:rPr lang="en-US" b="1"/>
              <a:t>Recommentation results</a:t>
            </a:r>
            <a:endParaRPr lang="en-US" b="1" dirty="0"/>
          </a:p>
        </p:txBody>
      </p:sp>
      <p:pic>
        <p:nvPicPr>
          <p:cNvPr id="8" name="Picture 9" descr="A dining room table in front of a wooden floor&#10;&#10;Description generated with very high confidence">
            <a:extLst>
              <a:ext uri="{FF2B5EF4-FFF2-40B4-BE49-F238E27FC236}">
                <a16:creationId xmlns:a16="http://schemas.microsoft.com/office/drawing/2014/main" id="{D1B7D7EE-FE74-442B-B7B5-219D069357D7}"/>
              </a:ext>
            </a:extLst>
          </p:cNvPr>
          <p:cNvPicPr>
            <a:picLocks noGrp="1" noChangeAspect="1"/>
          </p:cNvPicPr>
          <p:nvPr>
            <p:ph idx="1"/>
          </p:nvPr>
        </p:nvPicPr>
        <p:blipFill>
          <a:blip r:embed="rId2"/>
          <a:stretch>
            <a:fillRect/>
          </a:stretch>
        </p:blipFill>
        <p:spPr>
          <a:xfrm>
            <a:off x="54152" y="816713"/>
            <a:ext cx="1936677" cy="1422991"/>
          </a:xfrm>
        </p:spPr>
      </p:pic>
      <p:pic>
        <p:nvPicPr>
          <p:cNvPr id="12" name="Picture 13" descr="A picture containing indoor, wooden, wood, table&#10;&#10;Description generated with very high confidence">
            <a:extLst>
              <a:ext uri="{FF2B5EF4-FFF2-40B4-BE49-F238E27FC236}">
                <a16:creationId xmlns:a16="http://schemas.microsoft.com/office/drawing/2014/main" id="{E1F8D6E9-CBD3-4170-A9BF-A3703FD32387}"/>
              </a:ext>
            </a:extLst>
          </p:cNvPr>
          <p:cNvPicPr>
            <a:picLocks noChangeAspect="1"/>
          </p:cNvPicPr>
          <p:nvPr/>
        </p:nvPicPr>
        <p:blipFill>
          <a:blip r:embed="rId3"/>
          <a:stretch>
            <a:fillRect/>
          </a:stretch>
        </p:blipFill>
        <p:spPr>
          <a:xfrm>
            <a:off x="2464981" y="735235"/>
            <a:ext cx="2034363" cy="1506647"/>
          </a:xfrm>
          <a:prstGeom prst="rect">
            <a:avLst/>
          </a:prstGeom>
        </p:spPr>
      </p:pic>
      <p:pic>
        <p:nvPicPr>
          <p:cNvPr id="16" name="Picture 18" descr="A close up of a hard wood floor&#10;&#10;Description generated with very high confidence">
            <a:extLst>
              <a:ext uri="{FF2B5EF4-FFF2-40B4-BE49-F238E27FC236}">
                <a16:creationId xmlns:a16="http://schemas.microsoft.com/office/drawing/2014/main" id="{A7AFB319-2668-4A44-98F5-D6AE5B200F78}"/>
              </a:ext>
            </a:extLst>
          </p:cNvPr>
          <p:cNvPicPr>
            <a:picLocks noChangeAspect="1"/>
          </p:cNvPicPr>
          <p:nvPr/>
        </p:nvPicPr>
        <p:blipFill>
          <a:blip r:embed="rId4"/>
          <a:stretch>
            <a:fillRect/>
          </a:stretch>
        </p:blipFill>
        <p:spPr>
          <a:xfrm>
            <a:off x="4618074" y="733902"/>
            <a:ext cx="2060945" cy="1509314"/>
          </a:xfrm>
          <a:prstGeom prst="rect">
            <a:avLst/>
          </a:prstGeom>
        </p:spPr>
      </p:pic>
      <p:pic>
        <p:nvPicPr>
          <p:cNvPr id="26" name="Picture 27" descr="A wooden table&#10;&#10;Description generated with very high confidence">
            <a:extLst>
              <a:ext uri="{FF2B5EF4-FFF2-40B4-BE49-F238E27FC236}">
                <a16:creationId xmlns:a16="http://schemas.microsoft.com/office/drawing/2014/main" id="{37406D5F-CA3B-4CC7-9F7C-A9990D4D8F50}"/>
              </a:ext>
            </a:extLst>
          </p:cNvPr>
          <p:cNvPicPr>
            <a:picLocks noChangeAspect="1"/>
          </p:cNvPicPr>
          <p:nvPr/>
        </p:nvPicPr>
        <p:blipFill>
          <a:blip r:embed="rId5"/>
          <a:stretch>
            <a:fillRect/>
          </a:stretch>
        </p:blipFill>
        <p:spPr>
          <a:xfrm>
            <a:off x="6780028" y="730604"/>
            <a:ext cx="1990061" cy="1498188"/>
          </a:xfrm>
          <a:prstGeom prst="rect">
            <a:avLst/>
          </a:prstGeom>
        </p:spPr>
      </p:pic>
      <p:pic>
        <p:nvPicPr>
          <p:cNvPr id="30" name="Picture 31" descr="A wooden door&#10;&#10;Description generated with high confidence">
            <a:extLst>
              <a:ext uri="{FF2B5EF4-FFF2-40B4-BE49-F238E27FC236}">
                <a16:creationId xmlns:a16="http://schemas.microsoft.com/office/drawing/2014/main" id="{B2D6C73D-82BB-4F8E-AA7F-D16EF1398B7D}"/>
              </a:ext>
            </a:extLst>
          </p:cNvPr>
          <p:cNvPicPr>
            <a:picLocks noChangeAspect="1"/>
          </p:cNvPicPr>
          <p:nvPr/>
        </p:nvPicPr>
        <p:blipFill>
          <a:blip r:embed="rId6"/>
          <a:stretch>
            <a:fillRect/>
          </a:stretch>
        </p:blipFill>
        <p:spPr>
          <a:xfrm>
            <a:off x="10607749" y="734006"/>
            <a:ext cx="1538177" cy="1429360"/>
          </a:xfrm>
          <a:prstGeom prst="rect">
            <a:avLst/>
          </a:prstGeom>
        </p:spPr>
      </p:pic>
      <p:pic>
        <p:nvPicPr>
          <p:cNvPr id="35" name="Picture 35" descr="A wooden cabinet&#10;&#10;Description generated with high confidence">
            <a:extLst>
              <a:ext uri="{FF2B5EF4-FFF2-40B4-BE49-F238E27FC236}">
                <a16:creationId xmlns:a16="http://schemas.microsoft.com/office/drawing/2014/main" id="{CC750B10-ADD8-4A0A-8D04-777D7D1897B0}"/>
              </a:ext>
            </a:extLst>
          </p:cNvPr>
          <p:cNvPicPr>
            <a:picLocks noChangeAspect="1"/>
          </p:cNvPicPr>
          <p:nvPr/>
        </p:nvPicPr>
        <p:blipFill>
          <a:blip r:embed="rId7"/>
          <a:stretch>
            <a:fillRect/>
          </a:stretch>
        </p:blipFill>
        <p:spPr>
          <a:xfrm>
            <a:off x="8800214" y="733902"/>
            <a:ext cx="1733108" cy="1385267"/>
          </a:xfrm>
          <a:prstGeom prst="rect">
            <a:avLst/>
          </a:prstGeom>
        </p:spPr>
      </p:pic>
    </p:spTree>
    <p:extLst>
      <p:ext uri="{BB962C8B-B14F-4D97-AF65-F5344CB8AC3E}">
        <p14:creationId xmlns:p14="http://schemas.microsoft.com/office/powerpoint/2010/main" val="57088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16CB-31A5-4BF4-B380-CCD59C5725A7}"/>
              </a:ext>
            </a:extLst>
          </p:cNvPr>
          <p:cNvSpPr>
            <a:spLocks noGrp="1"/>
          </p:cNvSpPr>
          <p:nvPr>
            <p:ph type="title"/>
          </p:nvPr>
        </p:nvSpPr>
        <p:spPr>
          <a:xfrm>
            <a:off x="607137" y="172844"/>
            <a:ext cx="9368738" cy="653276"/>
          </a:xfrm>
        </p:spPr>
        <p:txBody>
          <a:bodyPr>
            <a:normAutofit/>
          </a:bodyPr>
          <a:lstStyle/>
          <a:p>
            <a:r>
              <a:rPr lang="en-US" sz="3200" dirty="0">
                <a:ln>
                  <a:solidFill>
                    <a:srgbClr val="000000">
                      <a:lumMod val="75000"/>
                      <a:lumOff val="25000"/>
                      <a:alpha val="10000"/>
                    </a:srgbClr>
                  </a:solidFill>
                </a:ln>
                <a:effectLst>
                  <a:outerShdw blurRad="9525" dist="25400" dir="14640000" algn="tl" rotWithShape="0">
                    <a:srgbClr val="000000">
                      <a:alpha val="30000"/>
                    </a:srgbClr>
                  </a:outerShdw>
                </a:effectLst>
              </a:rPr>
              <a:t>Query</a:t>
            </a:r>
            <a:r>
              <a:rPr lang="en-US" sz="2800" dirty="0">
                <a:ln>
                  <a:solidFill>
                    <a:srgbClr val="000000">
                      <a:lumMod val="75000"/>
                      <a:lumOff val="25000"/>
                      <a:alpha val="10000"/>
                    </a:srgbClr>
                  </a:solidFill>
                </a:ln>
                <a:effectLst>
                  <a:outerShdw blurRad="9525" dist="25400" dir="14640000" algn="tl" rotWithShape="0">
                    <a:srgbClr val="000000">
                      <a:alpha val="30000"/>
                    </a:srgbClr>
                  </a:outerShdw>
                </a:effectLst>
              </a:rPr>
              <a:t> – Recommendation results on CARS-196 Dataset:</a:t>
            </a:r>
            <a:endParaRPr lang="en-US" sz="2800" dirty="0"/>
          </a:p>
        </p:txBody>
      </p:sp>
      <p:sp>
        <p:nvSpPr>
          <p:cNvPr id="6" name="TextBox 5">
            <a:extLst>
              <a:ext uri="{FF2B5EF4-FFF2-40B4-BE49-F238E27FC236}">
                <a16:creationId xmlns:a16="http://schemas.microsoft.com/office/drawing/2014/main" id="{E06775D3-AD88-4EAA-9091-9EE61DD03FD6}"/>
              </a:ext>
            </a:extLst>
          </p:cNvPr>
          <p:cNvSpPr txBox="1"/>
          <p:nvPr/>
        </p:nvSpPr>
        <p:spPr>
          <a:xfrm>
            <a:off x="514815" y="2429107"/>
            <a:ext cx="1079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Query -1</a:t>
            </a:r>
            <a:endParaRPr lang="en-US" b="1" dirty="0"/>
          </a:p>
        </p:txBody>
      </p:sp>
      <p:sp>
        <p:nvSpPr>
          <p:cNvPr id="17" name="TextBox 16">
            <a:extLst>
              <a:ext uri="{FF2B5EF4-FFF2-40B4-BE49-F238E27FC236}">
                <a16:creationId xmlns:a16="http://schemas.microsoft.com/office/drawing/2014/main" id="{96A818F1-CB74-45DA-8F5A-DA2195B4505E}"/>
              </a:ext>
            </a:extLst>
          </p:cNvPr>
          <p:cNvSpPr txBox="1"/>
          <p:nvPr/>
        </p:nvSpPr>
        <p:spPr>
          <a:xfrm>
            <a:off x="3507058" y="2401229"/>
            <a:ext cx="4072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 5 </a:t>
            </a:r>
            <a:r>
              <a:rPr lang="en-US" b="1"/>
              <a:t>Recommentation results</a:t>
            </a:r>
            <a:endParaRPr lang="en-US" b="1" dirty="0"/>
          </a:p>
        </p:txBody>
      </p:sp>
      <p:pic>
        <p:nvPicPr>
          <p:cNvPr id="14" name="Picture 18" descr="A red car parked on the side of a road&#10;&#10;Description generated with very high confidence">
            <a:extLst>
              <a:ext uri="{FF2B5EF4-FFF2-40B4-BE49-F238E27FC236}">
                <a16:creationId xmlns:a16="http://schemas.microsoft.com/office/drawing/2014/main" id="{42FCD45D-7B83-4EF1-8F2D-3D91BDCE17D2}"/>
              </a:ext>
            </a:extLst>
          </p:cNvPr>
          <p:cNvPicPr>
            <a:picLocks noGrp="1" noChangeAspect="1"/>
          </p:cNvPicPr>
          <p:nvPr>
            <p:ph idx="1"/>
          </p:nvPr>
        </p:nvPicPr>
        <p:blipFill>
          <a:blip r:embed="rId2"/>
          <a:stretch>
            <a:fillRect/>
          </a:stretch>
        </p:blipFill>
        <p:spPr>
          <a:xfrm>
            <a:off x="165184" y="951171"/>
            <a:ext cx="1847519" cy="1349005"/>
          </a:xfrm>
        </p:spPr>
      </p:pic>
      <p:pic>
        <p:nvPicPr>
          <p:cNvPr id="23" name="Picture 24" descr="A red car parked on the side of a road&#10;&#10;Description generated with very high confidence">
            <a:extLst>
              <a:ext uri="{FF2B5EF4-FFF2-40B4-BE49-F238E27FC236}">
                <a16:creationId xmlns:a16="http://schemas.microsoft.com/office/drawing/2014/main" id="{4ED205F2-A894-4100-BFC7-DA1195930B11}"/>
              </a:ext>
            </a:extLst>
          </p:cNvPr>
          <p:cNvPicPr>
            <a:picLocks noChangeAspect="1"/>
          </p:cNvPicPr>
          <p:nvPr/>
        </p:nvPicPr>
        <p:blipFill>
          <a:blip r:embed="rId3"/>
          <a:stretch>
            <a:fillRect/>
          </a:stretch>
        </p:blipFill>
        <p:spPr>
          <a:xfrm>
            <a:off x="2225749" y="951999"/>
            <a:ext cx="1653363" cy="1383232"/>
          </a:xfrm>
          <a:prstGeom prst="rect">
            <a:avLst/>
          </a:prstGeom>
        </p:spPr>
      </p:pic>
      <p:pic>
        <p:nvPicPr>
          <p:cNvPr id="26" name="Picture 26" descr="A red car parked in a parking lot&#10;&#10;Description generated with very high confidence">
            <a:extLst>
              <a:ext uri="{FF2B5EF4-FFF2-40B4-BE49-F238E27FC236}">
                <a16:creationId xmlns:a16="http://schemas.microsoft.com/office/drawing/2014/main" id="{320BA02D-2EBB-40DE-A4B5-CFA73B5CC819}"/>
              </a:ext>
            </a:extLst>
          </p:cNvPr>
          <p:cNvPicPr>
            <a:picLocks noChangeAspect="1"/>
          </p:cNvPicPr>
          <p:nvPr/>
        </p:nvPicPr>
        <p:blipFill>
          <a:blip r:embed="rId4"/>
          <a:stretch>
            <a:fillRect/>
          </a:stretch>
        </p:blipFill>
        <p:spPr>
          <a:xfrm>
            <a:off x="3997842" y="948178"/>
            <a:ext cx="1697666" cy="1355435"/>
          </a:xfrm>
          <a:prstGeom prst="rect">
            <a:avLst/>
          </a:prstGeom>
        </p:spPr>
      </p:pic>
      <p:pic>
        <p:nvPicPr>
          <p:cNvPr id="29" name="Picture 29" descr="A car parked on the side of a road&#10;&#10;Description generated with very high confidence">
            <a:extLst>
              <a:ext uri="{FF2B5EF4-FFF2-40B4-BE49-F238E27FC236}">
                <a16:creationId xmlns:a16="http://schemas.microsoft.com/office/drawing/2014/main" id="{28DA172D-2F13-45A1-9CA5-E2F9CD7C3B97}"/>
              </a:ext>
            </a:extLst>
          </p:cNvPr>
          <p:cNvPicPr>
            <a:picLocks noChangeAspect="1"/>
          </p:cNvPicPr>
          <p:nvPr/>
        </p:nvPicPr>
        <p:blipFill>
          <a:blip r:embed="rId5"/>
          <a:stretch>
            <a:fillRect/>
          </a:stretch>
        </p:blipFill>
        <p:spPr>
          <a:xfrm>
            <a:off x="5787656" y="985441"/>
            <a:ext cx="2016642" cy="1316351"/>
          </a:xfrm>
          <a:prstGeom prst="rect">
            <a:avLst/>
          </a:prstGeom>
        </p:spPr>
      </p:pic>
      <p:pic>
        <p:nvPicPr>
          <p:cNvPr id="33" name="Picture 34" descr="A red car parked on the side of a road&#10;&#10;Description generated with very high confidence">
            <a:extLst>
              <a:ext uri="{FF2B5EF4-FFF2-40B4-BE49-F238E27FC236}">
                <a16:creationId xmlns:a16="http://schemas.microsoft.com/office/drawing/2014/main" id="{45E75BFC-B958-4016-8313-98CA22EB10EF}"/>
              </a:ext>
            </a:extLst>
          </p:cNvPr>
          <p:cNvPicPr>
            <a:picLocks noChangeAspect="1"/>
          </p:cNvPicPr>
          <p:nvPr/>
        </p:nvPicPr>
        <p:blipFill>
          <a:blip r:embed="rId6"/>
          <a:stretch>
            <a:fillRect/>
          </a:stretch>
        </p:blipFill>
        <p:spPr>
          <a:xfrm>
            <a:off x="7940749" y="988322"/>
            <a:ext cx="1857155" cy="1328311"/>
          </a:xfrm>
          <a:prstGeom prst="rect">
            <a:avLst/>
          </a:prstGeom>
        </p:spPr>
      </p:pic>
      <p:pic>
        <p:nvPicPr>
          <p:cNvPr id="37" name="Picture 37" descr="A car parked in a parking lot&#10;&#10;Description generated with very high confidence">
            <a:extLst>
              <a:ext uri="{FF2B5EF4-FFF2-40B4-BE49-F238E27FC236}">
                <a16:creationId xmlns:a16="http://schemas.microsoft.com/office/drawing/2014/main" id="{7C28CB6B-54B0-47EA-A6F9-1463F9670AA3}"/>
              </a:ext>
            </a:extLst>
          </p:cNvPr>
          <p:cNvPicPr>
            <a:picLocks noChangeAspect="1"/>
          </p:cNvPicPr>
          <p:nvPr/>
        </p:nvPicPr>
        <p:blipFill>
          <a:blip r:embed="rId7"/>
          <a:stretch>
            <a:fillRect/>
          </a:stretch>
        </p:blipFill>
        <p:spPr>
          <a:xfrm>
            <a:off x="9969795" y="985075"/>
            <a:ext cx="1733107" cy="1317083"/>
          </a:xfrm>
          <a:prstGeom prst="rect">
            <a:avLst/>
          </a:prstGeom>
        </p:spPr>
      </p:pic>
      <p:pic>
        <p:nvPicPr>
          <p:cNvPr id="39" name="Picture 39" descr="A car parked on the side of a road&#10;&#10;Description generated with very high confidence">
            <a:extLst>
              <a:ext uri="{FF2B5EF4-FFF2-40B4-BE49-F238E27FC236}">
                <a16:creationId xmlns:a16="http://schemas.microsoft.com/office/drawing/2014/main" id="{C1DE7666-0D22-4AAE-BEDB-75D648AB7CE4}"/>
              </a:ext>
            </a:extLst>
          </p:cNvPr>
          <p:cNvPicPr>
            <a:picLocks noChangeAspect="1"/>
          </p:cNvPicPr>
          <p:nvPr/>
        </p:nvPicPr>
        <p:blipFill>
          <a:blip r:embed="rId8"/>
          <a:stretch>
            <a:fillRect/>
          </a:stretch>
        </p:blipFill>
        <p:spPr>
          <a:xfrm>
            <a:off x="162590" y="2960060"/>
            <a:ext cx="1810194" cy="1398625"/>
          </a:xfrm>
          <a:prstGeom prst="rect">
            <a:avLst/>
          </a:prstGeom>
        </p:spPr>
      </p:pic>
      <p:pic>
        <p:nvPicPr>
          <p:cNvPr id="41" name="Picture 41" descr="A car parked in a parking lot&#10;&#10;Description generated with very high confidence">
            <a:extLst>
              <a:ext uri="{FF2B5EF4-FFF2-40B4-BE49-F238E27FC236}">
                <a16:creationId xmlns:a16="http://schemas.microsoft.com/office/drawing/2014/main" id="{879CECB3-5BF8-416C-AA3E-8DBDB1F3098D}"/>
              </a:ext>
            </a:extLst>
          </p:cNvPr>
          <p:cNvPicPr>
            <a:picLocks noChangeAspect="1"/>
          </p:cNvPicPr>
          <p:nvPr/>
        </p:nvPicPr>
        <p:blipFill>
          <a:blip r:embed="rId9"/>
          <a:stretch>
            <a:fillRect/>
          </a:stretch>
        </p:blipFill>
        <p:spPr>
          <a:xfrm>
            <a:off x="2225749" y="2930005"/>
            <a:ext cx="1653364" cy="1396711"/>
          </a:xfrm>
          <a:prstGeom prst="rect">
            <a:avLst/>
          </a:prstGeom>
        </p:spPr>
      </p:pic>
      <p:pic>
        <p:nvPicPr>
          <p:cNvPr id="43" name="Picture 43" descr="A car parked in front of a building&#10;&#10;Description generated with very high confidence">
            <a:extLst>
              <a:ext uri="{FF2B5EF4-FFF2-40B4-BE49-F238E27FC236}">
                <a16:creationId xmlns:a16="http://schemas.microsoft.com/office/drawing/2014/main" id="{5693EE1E-B098-4870-9696-A9B979B5023E}"/>
              </a:ext>
            </a:extLst>
          </p:cNvPr>
          <p:cNvPicPr>
            <a:picLocks noChangeAspect="1"/>
          </p:cNvPicPr>
          <p:nvPr/>
        </p:nvPicPr>
        <p:blipFill>
          <a:blip r:embed="rId10"/>
          <a:stretch>
            <a:fillRect/>
          </a:stretch>
        </p:blipFill>
        <p:spPr>
          <a:xfrm>
            <a:off x="3997842" y="2927782"/>
            <a:ext cx="1733108" cy="1383435"/>
          </a:xfrm>
          <a:prstGeom prst="rect">
            <a:avLst/>
          </a:prstGeom>
        </p:spPr>
      </p:pic>
      <p:pic>
        <p:nvPicPr>
          <p:cNvPr id="45" name="Picture 45" descr="A car parked in a parking lot&#10;&#10;Description generated with very high confidence">
            <a:extLst>
              <a:ext uri="{FF2B5EF4-FFF2-40B4-BE49-F238E27FC236}">
                <a16:creationId xmlns:a16="http://schemas.microsoft.com/office/drawing/2014/main" id="{CBC43939-A2CA-4D06-BC2E-DBB89029F9E3}"/>
              </a:ext>
            </a:extLst>
          </p:cNvPr>
          <p:cNvPicPr>
            <a:picLocks noChangeAspect="1"/>
          </p:cNvPicPr>
          <p:nvPr/>
        </p:nvPicPr>
        <p:blipFill>
          <a:blip r:embed="rId11"/>
          <a:stretch>
            <a:fillRect/>
          </a:stretch>
        </p:blipFill>
        <p:spPr>
          <a:xfrm>
            <a:off x="5831958" y="2958496"/>
            <a:ext cx="1928038" cy="1366311"/>
          </a:xfrm>
          <a:prstGeom prst="rect">
            <a:avLst/>
          </a:prstGeom>
        </p:spPr>
      </p:pic>
      <p:pic>
        <p:nvPicPr>
          <p:cNvPr id="47" name="Picture 47" descr="A car parked on the side of a building&#10;&#10;Description generated with very high confidence">
            <a:extLst>
              <a:ext uri="{FF2B5EF4-FFF2-40B4-BE49-F238E27FC236}">
                <a16:creationId xmlns:a16="http://schemas.microsoft.com/office/drawing/2014/main" id="{3FF60CD9-A3F0-44C9-8BE1-F7F5695360C4}"/>
              </a:ext>
            </a:extLst>
          </p:cNvPr>
          <p:cNvPicPr>
            <a:picLocks noChangeAspect="1"/>
          </p:cNvPicPr>
          <p:nvPr/>
        </p:nvPicPr>
        <p:blipFill>
          <a:blip r:embed="rId12"/>
          <a:stretch>
            <a:fillRect/>
          </a:stretch>
        </p:blipFill>
        <p:spPr>
          <a:xfrm>
            <a:off x="7905307" y="2956163"/>
            <a:ext cx="2025503" cy="1370977"/>
          </a:xfrm>
          <a:prstGeom prst="rect">
            <a:avLst/>
          </a:prstGeom>
        </p:spPr>
      </p:pic>
      <p:pic>
        <p:nvPicPr>
          <p:cNvPr id="49" name="Picture 49" descr="A car parked in a parking lot&#10;&#10;Description generated with very high confidence">
            <a:extLst>
              <a:ext uri="{FF2B5EF4-FFF2-40B4-BE49-F238E27FC236}">
                <a16:creationId xmlns:a16="http://schemas.microsoft.com/office/drawing/2014/main" id="{C5ECFBFC-7BBC-4364-A3BE-664AF12DB2B5}"/>
              </a:ext>
            </a:extLst>
          </p:cNvPr>
          <p:cNvPicPr>
            <a:picLocks noChangeAspect="1"/>
          </p:cNvPicPr>
          <p:nvPr/>
        </p:nvPicPr>
        <p:blipFill>
          <a:blip r:embed="rId13"/>
          <a:stretch>
            <a:fillRect/>
          </a:stretch>
        </p:blipFill>
        <p:spPr>
          <a:xfrm>
            <a:off x="10022958" y="2933357"/>
            <a:ext cx="1768549" cy="1363426"/>
          </a:xfrm>
          <a:prstGeom prst="rect">
            <a:avLst/>
          </a:prstGeom>
        </p:spPr>
      </p:pic>
      <p:pic>
        <p:nvPicPr>
          <p:cNvPr id="51" name="Picture 51" descr="A car driving on a road&#10;&#10;Description generated with very high confidence">
            <a:extLst>
              <a:ext uri="{FF2B5EF4-FFF2-40B4-BE49-F238E27FC236}">
                <a16:creationId xmlns:a16="http://schemas.microsoft.com/office/drawing/2014/main" id="{34035E42-28D3-4DD5-AD44-566D40BF6B8D}"/>
              </a:ext>
            </a:extLst>
          </p:cNvPr>
          <p:cNvPicPr>
            <a:picLocks noChangeAspect="1"/>
          </p:cNvPicPr>
          <p:nvPr/>
        </p:nvPicPr>
        <p:blipFill>
          <a:blip r:embed="rId14"/>
          <a:stretch>
            <a:fillRect/>
          </a:stretch>
        </p:blipFill>
        <p:spPr>
          <a:xfrm>
            <a:off x="178981" y="5040103"/>
            <a:ext cx="1812852" cy="1402958"/>
          </a:xfrm>
          <a:prstGeom prst="rect">
            <a:avLst/>
          </a:prstGeom>
        </p:spPr>
      </p:pic>
      <p:pic>
        <p:nvPicPr>
          <p:cNvPr id="53" name="Picture 53" descr="A car parked on the side of a road&#10;&#10;Description generated with very high confidence">
            <a:extLst>
              <a:ext uri="{FF2B5EF4-FFF2-40B4-BE49-F238E27FC236}">
                <a16:creationId xmlns:a16="http://schemas.microsoft.com/office/drawing/2014/main" id="{E2C2B675-4C4D-47E4-9FD1-303697F690E4}"/>
              </a:ext>
            </a:extLst>
          </p:cNvPr>
          <p:cNvPicPr>
            <a:picLocks noChangeAspect="1"/>
          </p:cNvPicPr>
          <p:nvPr/>
        </p:nvPicPr>
        <p:blipFill>
          <a:blip r:embed="rId15"/>
          <a:stretch>
            <a:fillRect/>
          </a:stretch>
        </p:blipFill>
        <p:spPr>
          <a:xfrm>
            <a:off x="2172586" y="5042106"/>
            <a:ext cx="1750828" cy="1398952"/>
          </a:xfrm>
          <a:prstGeom prst="rect">
            <a:avLst/>
          </a:prstGeom>
        </p:spPr>
      </p:pic>
      <p:pic>
        <p:nvPicPr>
          <p:cNvPr id="55" name="Picture 55" descr="A car parked on the side of a road&#10;&#10;Description generated with very high confidence">
            <a:extLst>
              <a:ext uri="{FF2B5EF4-FFF2-40B4-BE49-F238E27FC236}">
                <a16:creationId xmlns:a16="http://schemas.microsoft.com/office/drawing/2014/main" id="{3533B897-33DB-4237-B841-156B9B514978}"/>
              </a:ext>
            </a:extLst>
          </p:cNvPr>
          <p:cNvPicPr>
            <a:picLocks noChangeAspect="1"/>
          </p:cNvPicPr>
          <p:nvPr/>
        </p:nvPicPr>
        <p:blipFill>
          <a:blip r:embed="rId16"/>
          <a:stretch>
            <a:fillRect/>
          </a:stretch>
        </p:blipFill>
        <p:spPr>
          <a:xfrm>
            <a:off x="8091378" y="4986129"/>
            <a:ext cx="1733108" cy="1457742"/>
          </a:xfrm>
          <a:prstGeom prst="rect">
            <a:avLst/>
          </a:prstGeom>
        </p:spPr>
      </p:pic>
      <p:pic>
        <p:nvPicPr>
          <p:cNvPr id="57" name="Picture 57" descr="A yellow car parked on the side of a road&#10;&#10;Description generated with very high confidence">
            <a:extLst>
              <a:ext uri="{FF2B5EF4-FFF2-40B4-BE49-F238E27FC236}">
                <a16:creationId xmlns:a16="http://schemas.microsoft.com/office/drawing/2014/main" id="{857FB41E-7CC1-4AF6-A044-6B3B4B7D694B}"/>
              </a:ext>
            </a:extLst>
          </p:cNvPr>
          <p:cNvPicPr>
            <a:picLocks noChangeAspect="1"/>
          </p:cNvPicPr>
          <p:nvPr/>
        </p:nvPicPr>
        <p:blipFill>
          <a:blip r:embed="rId17"/>
          <a:stretch>
            <a:fillRect/>
          </a:stretch>
        </p:blipFill>
        <p:spPr>
          <a:xfrm>
            <a:off x="5902842" y="4990129"/>
            <a:ext cx="1928038" cy="1449742"/>
          </a:xfrm>
          <a:prstGeom prst="rect">
            <a:avLst/>
          </a:prstGeom>
        </p:spPr>
      </p:pic>
      <p:pic>
        <p:nvPicPr>
          <p:cNvPr id="59" name="Picture 59" descr="A car parked on the side of a road&#10;&#10;Description generated with high confidence">
            <a:extLst>
              <a:ext uri="{FF2B5EF4-FFF2-40B4-BE49-F238E27FC236}">
                <a16:creationId xmlns:a16="http://schemas.microsoft.com/office/drawing/2014/main" id="{074954B4-5C81-4B2E-BBE6-78537934C19C}"/>
              </a:ext>
            </a:extLst>
          </p:cNvPr>
          <p:cNvPicPr>
            <a:picLocks noChangeAspect="1"/>
          </p:cNvPicPr>
          <p:nvPr/>
        </p:nvPicPr>
        <p:blipFill>
          <a:blip r:embed="rId18"/>
          <a:stretch>
            <a:fillRect/>
          </a:stretch>
        </p:blipFill>
        <p:spPr>
          <a:xfrm>
            <a:off x="9863470" y="4992371"/>
            <a:ext cx="1839434" cy="1604746"/>
          </a:xfrm>
          <a:prstGeom prst="rect">
            <a:avLst/>
          </a:prstGeom>
        </p:spPr>
      </p:pic>
      <p:pic>
        <p:nvPicPr>
          <p:cNvPr id="61" name="Picture 61" descr="A black and yellow car in a parking lot&#10;&#10;Description generated with very high confidence">
            <a:extLst>
              <a:ext uri="{FF2B5EF4-FFF2-40B4-BE49-F238E27FC236}">
                <a16:creationId xmlns:a16="http://schemas.microsoft.com/office/drawing/2014/main" id="{45F319B3-60AA-45F9-AB11-E7BAD7972356}"/>
              </a:ext>
            </a:extLst>
          </p:cNvPr>
          <p:cNvPicPr>
            <a:picLocks noChangeAspect="1"/>
          </p:cNvPicPr>
          <p:nvPr/>
        </p:nvPicPr>
        <p:blipFill>
          <a:blip r:embed="rId19"/>
          <a:stretch>
            <a:fillRect/>
          </a:stretch>
        </p:blipFill>
        <p:spPr>
          <a:xfrm>
            <a:off x="3997842" y="5215610"/>
            <a:ext cx="1786270" cy="1175988"/>
          </a:xfrm>
          <a:prstGeom prst="rect">
            <a:avLst/>
          </a:prstGeom>
        </p:spPr>
      </p:pic>
    </p:spTree>
    <p:extLst>
      <p:ext uri="{BB962C8B-B14F-4D97-AF65-F5344CB8AC3E}">
        <p14:creationId xmlns:p14="http://schemas.microsoft.com/office/powerpoint/2010/main" val="324981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16CB-31A5-4BF4-B380-CCD59C5725A7}"/>
              </a:ext>
            </a:extLst>
          </p:cNvPr>
          <p:cNvSpPr>
            <a:spLocks noGrp="1"/>
          </p:cNvSpPr>
          <p:nvPr>
            <p:ph type="title"/>
          </p:nvPr>
        </p:nvSpPr>
        <p:spPr>
          <a:xfrm>
            <a:off x="1395718" y="-110691"/>
            <a:ext cx="8890273" cy="520370"/>
          </a:xfrm>
        </p:spPr>
        <p:txBody>
          <a:bodyPr>
            <a:normAutofit/>
          </a:bodyPr>
          <a:lstStyle/>
          <a:p>
            <a:r>
              <a:rPr lang="en-US" sz="2400" dirty="0">
                <a:ln>
                  <a:solidFill>
                    <a:srgbClr val="000000">
                      <a:lumMod val="75000"/>
                      <a:lumOff val="25000"/>
                      <a:alpha val="10000"/>
                    </a:srgbClr>
                  </a:solidFill>
                </a:ln>
                <a:effectLst>
                  <a:outerShdw blurRad="9525" dist="25400" dir="14640000" algn="tl" rotWithShape="0">
                    <a:srgbClr val="000000">
                      <a:alpha val="30000"/>
                    </a:srgbClr>
                  </a:outerShdw>
                </a:effectLst>
              </a:rPr>
              <a:t>Query – Recommendation results on CUB-200 Dataset:</a:t>
            </a:r>
          </a:p>
        </p:txBody>
      </p:sp>
      <p:sp>
        <p:nvSpPr>
          <p:cNvPr id="6" name="TextBox 5">
            <a:extLst>
              <a:ext uri="{FF2B5EF4-FFF2-40B4-BE49-F238E27FC236}">
                <a16:creationId xmlns:a16="http://schemas.microsoft.com/office/drawing/2014/main" id="{E06775D3-AD88-4EAA-9091-9EE61DD03FD6}"/>
              </a:ext>
            </a:extLst>
          </p:cNvPr>
          <p:cNvSpPr txBox="1"/>
          <p:nvPr/>
        </p:nvSpPr>
        <p:spPr>
          <a:xfrm>
            <a:off x="540146" y="225145"/>
            <a:ext cx="10798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Query </a:t>
            </a:r>
          </a:p>
        </p:txBody>
      </p:sp>
      <p:sp>
        <p:nvSpPr>
          <p:cNvPr id="17" name="TextBox 16">
            <a:extLst>
              <a:ext uri="{FF2B5EF4-FFF2-40B4-BE49-F238E27FC236}">
                <a16:creationId xmlns:a16="http://schemas.microsoft.com/office/drawing/2014/main" id="{96A818F1-CB74-45DA-8F5A-DA2195B4505E}"/>
              </a:ext>
            </a:extLst>
          </p:cNvPr>
          <p:cNvSpPr txBox="1"/>
          <p:nvPr/>
        </p:nvSpPr>
        <p:spPr>
          <a:xfrm>
            <a:off x="3320989" y="274718"/>
            <a:ext cx="4072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 5 Recommendation results</a:t>
            </a:r>
          </a:p>
        </p:txBody>
      </p:sp>
      <p:pic>
        <p:nvPicPr>
          <p:cNvPr id="5" name="Picture 6" descr="A colorful bird perched on a branch&#10;&#10;Description generated with very high confidence">
            <a:extLst>
              <a:ext uri="{FF2B5EF4-FFF2-40B4-BE49-F238E27FC236}">
                <a16:creationId xmlns:a16="http://schemas.microsoft.com/office/drawing/2014/main" id="{97CC2D98-7F15-444D-ABFF-534FC89972EA}"/>
              </a:ext>
            </a:extLst>
          </p:cNvPr>
          <p:cNvPicPr>
            <a:picLocks noGrp="1" noChangeAspect="1"/>
          </p:cNvPicPr>
          <p:nvPr>
            <p:ph idx="1"/>
          </p:nvPr>
        </p:nvPicPr>
        <p:blipFill>
          <a:blip r:embed="rId2"/>
          <a:stretch>
            <a:fillRect/>
          </a:stretch>
        </p:blipFill>
        <p:spPr>
          <a:xfrm>
            <a:off x="213539" y="649915"/>
            <a:ext cx="1759669" cy="1972678"/>
          </a:xfrm>
        </p:spPr>
      </p:pic>
      <p:pic>
        <p:nvPicPr>
          <p:cNvPr id="9" name="Picture 9" descr="A colorful bird perched on a branch&#10;&#10;Description generated with very high confidence">
            <a:extLst>
              <a:ext uri="{FF2B5EF4-FFF2-40B4-BE49-F238E27FC236}">
                <a16:creationId xmlns:a16="http://schemas.microsoft.com/office/drawing/2014/main" id="{75671779-BAEC-4111-ACCD-07E594BB59C0}"/>
              </a:ext>
            </a:extLst>
          </p:cNvPr>
          <p:cNvPicPr>
            <a:picLocks noChangeAspect="1"/>
          </p:cNvPicPr>
          <p:nvPr/>
        </p:nvPicPr>
        <p:blipFill>
          <a:blip r:embed="rId3"/>
          <a:stretch>
            <a:fillRect/>
          </a:stretch>
        </p:blipFill>
        <p:spPr>
          <a:xfrm>
            <a:off x="2314353" y="645580"/>
            <a:ext cx="1857154" cy="2022654"/>
          </a:xfrm>
          <a:prstGeom prst="rect">
            <a:avLst/>
          </a:prstGeom>
        </p:spPr>
      </p:pic>
      <p:pic>
        <p:nvPicPr>
          <p:cNvPr id="11" name="Picture 12" descr="A colorful bird perched on a branch&#10;&#10;Description generated with very high confidence">
            <a:extLst>
              <a:ext uri="{FF2B5EF4-FFF2-40B4-BE49-F238E27FC236}">
                <a16:creationId xmlns:a16="http://schemas.microsoft.com/office/drawing/2014/main" id="{C2F859FD-DBE6-4612-BDB8-E14A5FBBC367}"/>
              </a:ext>
            </a:extLst>
          </p:cNvPr>
          <p:cNvPicPr>
            <a:picLocks noChangeAspect="1"/>
          </p:cNvPicPr>
          <p:nvPr/>
        </p:nvPicPr>
        <p:blipFill>
          <a:blip r:embed="rId4"/>
          <a:stretch>
            <a:fillRect/>
          </a:stretch>
        </p:blipFill>
        <p:spPr>
          <a:xfrm>
            <a:off x="4396563" y="645779"/>
            <a:ext cx="2131828" cy="1827325"/>
          </a:xfrm>
          <a:prstGeom prst="rect">
            <a:avLst/>
          </a:prstGeom>
        </p:spPr>
      </p:pic>
      <p:pic>
        <p:nvPicPr>
          <p:cNvPr id="14" name="Picture 14" descr="A close up of a bird&#10;&#10;Description generated with very high confidence">
            <a:extLst>
              <a:ext uri="{FF2B5EF4-FFF2-40B4-BE49-F238E27FC236}">
                <a16:creationId xmlns:a16="http://schemas.microsoft.com/office/drawing/2014/main" id="{81CF5192-2458-4036-9DBC-9B94C558AE8C}"/>
              </a:ext>
            </a:extLst>
          </p:cNvPr>
          <p:cNvPicPr>
            <a:picLocks noChangeAspect="1"/>
          </p:cNvPicPr>
          <p:nvPr/>
        </p:nvPicPr>
        <p:blipFill>
          <a:blip r:embed="rId5"/>
          <a:stretch>
            <a:fillRect/>
          </a:stretch>
        </p:blipFill>
        <p:spPr>
          <a:xfrm>
            <a:off x="6558516" y="595306"/>
            <a:ext cx="1493875" cy="2016875"/>
          </a:xfrm>
          <a:prstGeom prst="rect">
            <a:avLst/>
          </a:prstGeom>
        </p:spPr>
      </p:pic>
      <p:pic>
        <p:nvPicPr>
          <p:cNvPr id="18" name="Picture 18" descr="A colorful bird perched on a branch&#10;&#10;Description generated with high confidence">
            <a:extLst>
              <a:ext uri="{FF2B5EF4-FFF2-40B4-BE49-F238E27FC236}">
                <a16:creationId xmlns:a16="http://schemas.microsoft.com/office/drawing/2014/main" id="{7CB3F98A-E6DB-4CD8-91CB-B5238131E298}"/>
              </a:ext>
            </a:extLst>
          </p:cNvPr>
          <p:cNvPicPr>
            <a:picLocks noChangeAspect="1"/>
          </p:cNvPicPr>
          <p:nvPr/>
        </p:nvPicPr>
        <p:blipFill>
          <a:blip r:embed="rId6"/>
          <a:stretch>
            <a:fillRect/>
          </a:stretch>
        </p:blipFill>
        <p:spPr>
          <a:xfrm>
            <a:off x="8055935" y="709814"/>
            <a:ext cx="1910318" cy="1530910"/>
          </a:xfrm>
          <a:prstGeom prst="rect">
            <a:avLst/>
          </a:prstGeom>
        </p:spPr>
      </p:pic>
      <p:pic>
        <p:nvPicPr>
          <p:cNvPr id="20" name="Picture 20" descr="A small bird perched on a tree branch&#10;&#10;Description generated with very high confidence">
            <a:extLst>
              <a:ext uri="{FF2B5EF4-FFF2-40B4-BE49-F238E27FC236}">
                <a16:creationId xmlns:a16="http://schemas.microsoft.com/office/drawing/2014/main" id="{09E181A0-C6D2-4F16-8F13-017E82707F6B}"/>
              </a:ext>
            </a:extLst>
          </p:cNvPr>
          <p:cNvPicPr>
            <a:picLocks noChangeAspect="1"/>
          </p:cNvPicPr>
          <p:nvPr/>
        </p:nvPicPr>
        <p:blipFill>
          <a:blip r:embed="rId7"/>
          <a:stretch>
            <a:fillRect/>
          </a:stretch>
        </p:blipFill>
        <p:spPr>
          <a:xfrm>
            <a:off x="10058400" y="682029"/>
            <a:ext cx="2052084" cy="1843430"/>
          </a:xfrm>
          <a:prstGeom prst="rect">
            <a:avLst/>
          </a:prstGeom>
        </p:spPr>
      </p:pic>
      <p:pic>
        <p:nvPicPr>
          <p:cNvPr id="22" name="Picture 22" descr="A bird flying over a body of water&#10;&#10;Description generated with very high confidence">
            <a:extLst>
              <a:ext uri="{FF2B5EF4-FFF2-40B4-BE49-F238E27FC236}">
                <a16:creationId xmlns:a16="http://schemas.microsoft.com/office/drawing/2014/main" id="{CC18C5CD-889B-4090-BA22-A300A5D3D927}"/>
              </a:ext>
            </a:extLst>
          </p:cNvPr>
          <p:cNvPicPr>
            <a:picLocks noChangeAspect="1"/>
          </p:cNvPicPr>
          <p:nvPr/>
        </p:nvPicPr>
        <p:blipFill>
          <a:blip r:embed="rId8"/>
          <a:stretch>
            <a:fillRect/>
          </a:stretch>
        </p:blipFill>
        <p:spPr>
          <a:xfrm>
            <a:off x="205563" y="2767806"/>
            <a:ext cx="1786270" cy="1738831"/>
          </a:xfrm>
          <a:prstGeom prst="rect">
            <a:avLst/>
          </a:prstGeom>
        </p:spPr>
      </p:pic>
      <p:pic>
        <p:nvPicPr>
          <p:cNvPr id="24" name="Picture 24" descr="A close up of a bird flying over a body of water&#10;&#10;Description generated with very high confidence">
            <a:extLst>
              <a:ext uri="{FF2B5EF4-FFF2-40B4-BE49-F238E27FC236}">
                <a16:creationId xmlns:a16="http://schemas.microsoft.com/office/drawing/2014/main" id="{BCA4B1A8-CD6E-4526-9E3C-E9D2804D40DC}"/>
              </a:ext>
            </a:extLst>
          </p:cNvPr>
          <p:cNvPicPr>
            <a:picLocks noChangeAspect="1"/>
          </p:cNvPicPr>
          <p:nvPr/>
        </p:nvPicPr>
        <p:blipFill>
          <a:blip r:embed="rId9"/>
          <a:stretch>
            <a:fillRect/>
          </a:stretch>
        </p:blipFill>
        <p:spPr>
          <a:xfrm>
            <a:off x="2296633" y="2728069"/>
            <a:ext cx="1928038" cy="1782862"/>
          </a:xfrm>
          <a:prstGeom prst="rect">
            <a:avLst/>
          </a:prstGeom>
        </p:spPr>
      </p:pic>
      <p:pic>
        <p:nvPicPr>
          <p:cNvPr id="27" name="Picture 27" descr="A bird flying over a body of water&#10;&#10;Description generated with very high confidence">
            <a:extLst>
              <a:ext uri="{FF2B5EF4-FFF2-40B4-BE49-F238E27FC236}">
                <a16:creationId xmlns:a16="http://schemas.microsoft.com/office/drawing/2014/main" id="{37298D81-96C4-42F2-BFDE-E8EFEA3890D4}"/>
              </a:ext>
            </a:extLst>
          </p:cNvPr>
          <p:cNvPicPr>
            <a:picLocks noChangeAspect="1"/>
          </p:cNvPicPr>
          <p:nvPr/>
        </p:nvPicPr>
        <p:blipFill>
          <a:blip r:embed="rId10"/>
          <a:stretch>
            <a:fillRect/>
          </a:stretch>
        </p:blipFill>
        <p:spPr>
          <a:xfrm>
            <a:off x="4387702" y="2764897"/>
            <a:ext cx="2220433" cy="1744648"/>
          </a:xfrm>
          <a:prstGeom prst="rect">
            <a:avLst/>
          </a:prstGeom>
        </p:spPr>
      </p:pic>
      <p:pic>
        <p:nvPicPr>
          <p:cNvPr id="29" name="Picture 30" descr="A bird flying over a body of water&#10;&#10;Description generated with very high confidence">
            <a:extLst>
              <a:ext uri="{FF2B5EF4-FFF2-40B4-BE49-F238E27FC236}">
                <a16:creationId xmlns:a16="http://schemas.microsoft.com/office/drawing/2014/main" id="{19CD6BB6-C7BB-4841-8DFF-B52ADC44C8B5}"/>
              </a:ext>
            </a:extLst>
          </p:cNvPr>
          <p:cNvPicPr>
            <a:picLocks noChangeAspect="1"/>
          </p:cNvPicPr>
          <p:nvPr/>
        </p:nvPicPr>
        <p:blipFill>
          <a:blip r:embed="rId11"/>
          <a:stretch>
            <a:fillRect/>
          </a:stretch>
        </p:blipFill>
        <p:spPr>
          <a:xfrm>
            <a:off x="6700284" y="2764156"/>
            <a:ext cx="1626783" cy="1746130"/>
          </a:xfrm>
          <a:prstGeom prst="rect">
            <a:avLst/>
          </a:prstGeom>
        </p:spPr>
      </p:pic>
      <p:pic>
        <p:nvPicPr>
          <p:cNvPr id="32" name="Picture 32" descr="A bird flying over a body of water&#10;&#10;Description generated with very high confidence">
            <a:extLst>
              <a:ext uri="{FF2B5EF4-FFF2-40B4-BE49-F238E27FC236}">
                <a16:creationId xmlns:a16="http://schemas.microsoft.com/office/drawing/2014/main" id="{EFBA668C-6A9D-42F8-9C8C-0811EF727CEB}"/>
              </a:ext>
            </a:extLst>
          </p:cNvPr>
          <p:cNvPicPr>
            <a:picLocks noChangeAspect="1"/>
          </p:cNvPicPr>
          <p:nvPr/>
        </p:nvPicPr>
        <p:blipFill>
          <a:blip r:embed="rId12"/>
          <a:stretch>
            <a:fillRect/>
          </a:stretch>
        </p:blipFill>
        <p:spPr>
          <a:xfrm>
            <a:off x="10324213" y="2732303"/>
            <a:ext cx="1777410" cy="1774395"/>
          </a:xfrm>
          <a:prstGeom prst="rect">
            <a:avLst/>
          </a:prstGeom>
        </p:spPr>
      </p:pic>
      <p:pic>
        <p:nvPicPr>
          <p:cNvPr id="37" name="Picture 37" descr="A close up of a bird flying over a body of water&#10;&#10;Description generated with very high confidence">
            <a:extLst>
              <a:ext uri="{FF2B5EF4-FFF2-40B4-BE49-F238E27FC236}">
                <a16:creationId xmlns:a16="http://schemas.microsoft.com/office/drawing/2014/main" id="{CE4F3493-9CF6-4773-B87C-0D5D97E30A40}"/>
              </a:ext>
            </a:extLst>
          </p:cNvPr>
          <p:cNvPicPr>
            <a:picLocks noChangeAspect="1"/>
          </p:cNvPicPr>
          <p:nvPr/>
        </p:nvPicPr>
        <p:blipFill>
          <a:blip r:embed="rId13"/>
          <a:stretch>
            <a:fillRect/>
          </a:stretch>
        </p:blipFill>
        <p:spPr>
          <a:xfrm>
            <a:off x="8543260" y="2767806"/>
            <a:ext cx="1591340" cy="1738831"/>
          </a:xfrm>
          <a:prstGeom prst="rect">
            <a:avLst/>
          </a:prstGeom>
        </p:spPr>
      </p:pic>
      <p:pic>
        <p:nvPicPr>
          <p:cNvPr id="39" name="Picture 39" descr="A colorful bird perched on a tree branch&#10;&#10;Description generated with very high confidence">
            <a:extLst>
              <a:ext uri="{FF2B5EF4-FFF2-40B4-BE49-F238E27FC236}">
                <a16:creationId xmlns:a16="http://schemas.microsoft.com/office/drawing/2014/main" id="{CF19EE6A-45E0-4664-BBCE-3D77B25BEC0A}"/>
              </a:ext>
            </a:extLst>
          </p:cNvPr>
          <p:cNvPicPr>
            <a:picLocks noChangeAspect="1"/>
          </p:cNvPicPr>
          <p:nvPr/>
        </p:nvPicPr>
        <p:blipFill>
          <a:blip r:embed="rId14"/>
          <a:stretch>
            <a:fillRect/>
          </a:stretch>
        </p:blipFill>
        <p:spPr>
          <a:xfrm>
            <a:off x="187842" y="5045035"/>
            <a:ext cx="1573619" cy="1614605"/>
          </a:xfrm>
          <a:prstGeom prst="rect">
            <a:avLst/>
          </a:prstGeom>
        </p:spPr>
      </p:pic>
      <p:pic>
        <p:nvPicPr>
          <p:cNvPr id="41" name="Picture 41" descr="A black and yellow bird perched on a branch&#10;&#10;Description generated with very high confidence">
            <a:extLst>
              <a:ext uri="{FF2B5EF4-FFF2-40B4-BE49-F238E27FC236}">
                <a16:creationId xmlns:a16="http://schemas.microsoft.com/office/drawing/2014/main" id="{1D5B4CCA-7D4F-48DD-AC36-CD294C834C32}"/>
              </a:ext>
            </a:extLst>
          </p:cNvPr>
          <p:cNvPicPr>
            <a:picLocks noChangeAspect="1"/>
          </p:cNvPicPr>
          <p:nvPr/>
        </p:nvPicPr>
        <p:blipFill>
          <a:blip r:embed="rId15"/>
          <a:stretch>
            <a:fillRect/>
          </a:stretch>
        </p:blipFill>
        <p:spPr>
          <a:xfrm>
            <a:off x="2278911" y="4994854"/>
            <a:ext cx="2016642" cy="1679524"/>
          </a:xfrm>
          <a:prstGeom prst="rect">
            <a:avLst/>
          </a:prstGeom>
        </p:spPr>
      </p:pic>
      <p:pic>
        <p:nvPicPr>
          <p:cNvPr id="43" name="Picture 43">
            <a:extLst>
              <a:ext uri="{FF2B5EF4-FFF2-40B4-BE49-F238E27FC236}">
                <a16:creationId xmlns:a16="http://schemas.microsoft.com/office/drawing/2014/main" id="{E2F845A6-182E-4FCE-9DD2-F8F63A43CB43}"/>
              </a:ext>
            </a:extLst>
          </p:cNvPr>
          <p:cNvPicPr>
            <a:picLocks noChangeAspect="1"/>
          </p:cNvPicPr>
          <p:nvPr/>
        </p:nvPicPr>
        <p:blipFill>
          <a:blip r:embed="rId16"/>
          <a:stretch>
            <a:fillRect/>
          </a:stretch>
        </p:blipFill>
        <p:spPr>
          <a:xfrm>
            <a:off x="4307958" y="4997029"/>
            <a:ext cx="2016642" cy="1613151"/>
          </a:xfrm>
          <a:prstGeom prst="rect">
            <a:avLst/>
          </a:prstGeom>
        </p:spPr>
      </p:pic>
      <p:pic>
        <p:nvPicPr>
          <p:cNvPr id="45" name="Picture 45" descr="A small bird perched on top of a wooden fence&#10;&#10;Description generated with very high confidence">
            <a:extLst>
              <a:ext uri="{FF2B5EF4-FFF2-40B4-BE49-F238E27FC236}">
                <a16:creationId xmlns:a16="http://schemas.microsoft.com/office/drawing/2014/main" id="{B279FA75-2DC0-4269-95B1-E8C92934AE09}"/>
              </a:ext>
            </a:extLst>
          </p:cNvPr>
          <p:cNvPicPr>
            <a:picLocks noChangeAspect="1"/>
          </p:cNvPicPr>
          <p:nvPr/>
        </p:nvPicPr>
        <p:blipFill>
          <a:blip r:embed="rId17"/>
          <a:stretch>
            <a:fillRect/>
          </a:stretch>
        </p:blipFill>
        <p:spPr>
          <a:xfrm>
            <a:off x="6469912" y="4998355"/>
            <a:ext cx="2016642" cy="1557336"/>
          </a:xfrm>
          <a:prstGeom prst="rect">
            <a:avLst/>
          </a:prstGeom>
        </p:spPr>
      </p:pic>
      <p:pic>
        <p:nvPicPr>
          <p:cNvPr id="47" name="Picture 47" descr="A small white bird sitting on a branch&#10;&#10;Description generated with very high confidence">
            <a:extLst>
              <a:ext uri="{FF2B5EF4-FFF2-40B4-BE49-F238E27FC236}">
                <a16:creationId xmlns:a16="http://schemas.microsoft.com/office/drawing/2014/main" id="{8C2B23C6-50B0-4C95-96CB-F6B6E26B93B6}"/>
              </a:ext>
            </a:extLst>
          </p:cNvPr>
          <p:cNvPicPr>
            <a:picLocks noChangeAspect="1"/>
          </p:cNvPicPr>
          <p:nvPr/>
        </p:nvPicPr>
        <p:blipFill>
          <a:blip r:embed="rId18"/>
          <a:stretch>
            <a:fillRect/>
          </a:stretch>
        </p:blipFill>
        <p:spPr>
          <a:xfrm>
            <a:off x="8596423" y="4931241"/>
            <a:ext cx="1741968" cy="1567519"/>
          </a:xfrm>
          <a:prstGeom prst="rect">
            <a:avLst/>
          </a:prstGeom>
        </p:spPr>
      </p:pic>
      <p:pic>
        <p:nvPicPr>
          <p:cNvPr id="49" name="Picture 49" descr="A colorful bird perched on a tree branch&#10;&#10;Description generated with very high confidence">
            <a:extLst>
              <a:ext uri="{FF2B5EF4-FFF2-40B4-BE49-F238E27FC236}">
                <a16:creationId xmlns:a16="http://schemas.microsoft.com/office/drawing/2014/main" id="{E3DBF310-5AE3-44D1-B550-4E82A53D7F41}"/>
              </a:ext>
            </a:extLst>
          </p:cNvPr>
          <p:cNvPicPr>
            <a:picLocks noChangeAspect="1"/>
          </p:cNvPicPr>
          <p:nvPr/>
        </p:nvPicPr>
        <p:blipFill>
          <a:blip r:embed="rId19"/>
          <a:stretch>
            <a:fillRect/>
          </a:stretch>
        </p:blipFill>
        <p:spPr>
          <a:xfrm>
            <a:off x="10430540" y="4929597"/>
            <a:ext cx="1573620" cy="1464482"/>
          </a:xfrm>
          <a:prstGeom prst="rect">
            <a:avLst/>
          </a:prstGeom>
        </p:spPr>
      </p:pic>
      <p:sp>
        <p:nvSpPr>
          <p:cNvPr id="51" name="TextBox 50">
            <a:extLst>
              <a:ext uri="{FF2B5EF4-FFF2-40B4-BE49-F238E27FC236}">
                <a16:creationId xmlns:a16="http://schemas.microsoft.com/office/drawing/2014/main" id="{C390A86E-1D1C-454F-A88D-1D711521013E}"/>
              </a:ext>
            </a:extLst>
          </p:cNvPr>
          <p:cNvSpPr txBox="1"/>
          <p:nvPr/>
        </p:nvSpPr>
        <p:spPr>
          <a:xfrm>
            <a:off x="489098" y="4556050"/>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Fulmar</a:t>
            </a:r>
          </a:p>
        </p:txBody>
      </p:sp>
      <p:sp>
        <p:nvSpPr>
          <p:cNvPr id="56" name="TextBox 55">
            <a:extLst>
              <a:ext uri="{FF2B5EF4-FFF2-40B4-BE49-F238E27FC236}">
                <a16:creationId xmlns:a16="http://schemas.microsoft.com/office/drawing/2014/main" id="{E3C8398D-BE18-4B28-A19F-0FCF51B6E73D}"/>
              </a:ext>
            </a:extLst>
          </p:cNvPr>
          <p:cNvSpPr txBox="1"/>
          <p:nvPr/>
        </p:nvSpPr>
        <p:spPr>
          <a:xfrm>
            <a:off x="2845981" y="4556050"/>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Fulmar</a:t>
            </a:r>
          </a:p>
        </p:txBody>
      </p:sp>
      <p:sp>
        <p:nvSpPr>
          <p:cNvPr id="57" name="TextBox 56">
            <a:extLst>
              <a:ext uri="{FF2B5EF4-FFF2-40B4-BE49-F238E27FC236}">
                <a16:creationId xmlns:a16="http://schemas.microsoft.com/office/drawing/2014/main" id="{B504F916-5025-4FB4-A813-963D30A6C5CA}"/>
              </a:ext>
            </a:extLst>
          </p:cNvPr>
          <p:cNvSpPr txBox="1"/>
          <p:nvPr/>
        </p:nvSpPr>
        <p:spPr>
          <a:xfrm>
            <a:off x="7099005" y="4556050"/>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Fulmar</a:t>
            </a:r>
          </a:p>
        </p:txBody>
      </p:sp>
      <p:sp>
        <p:nvSpPr>
          <p:cNvPr id="58" name="TextBox 57">
            <a:extLst>
              <a:ext uri="{FF2B5EF4-FFF2-40B4-BE49-F238E27FC236}">
                <a16:creationId xmlns:a16="http://schemas.microsoft.com/office/drawing/2014/main" id="{AF081553-D3CF-4D6C-B628-4C3F51260883}"/>
              </a:ext>
            </a:extLst>
          </p:cNvPr>
          <p:cNvSpPr txBox="1"/>
          <p:nvPr/>
        </p:nvSpPr>
        <p:spPr>
          <a:xfrm>
            <a:off x="10483703" y="4556050"/>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Fulmar</a:t>
            </a:r>
          </a:p>
        </p:txBody>
      </p:sp>
      <p:sp>
        <p:nvSpPr>
          <p:cNvPr id="59" name="TextBox 58">
            <a:extLst>
              <a:ext uri="{FF2B5EF4-FFF2-40B4-BE49-F238E27FC236}">
                <a16:creationId xmlns:a16="http://schemas.microsoft.com/office/drawing/2014/main" id="{264575E0-936D-4639-BEEC-E0513907C8F9}"/>
              </a:ext>
            </a:extLst>
          </p:cNvPr>
          <p:cNvSpPr txBox="1"/>
          <p:nvPr/>
        </p:nvSpPr>
        <p:spPr>
          <a:xfrm>
            <a:off x="4777562" y="4556049"/>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Albatross</a:t>
            </a:r>
          </a:p>
        </p:txBody>
      </p:sp>
      <p:sp>
        <p:nvSpPr>
          <p:cNvPr id="60" name="TextBox 59">
            <a:extLst>
              <a:ext uri="{FF2B5EF4-FFF2-40B4-BE49-F238E27FC236}">
                <a16:creationId xmlns:a16="http://schemas.microsoft.com/office/drawing/2014/main" id="{4840CAF7-E31A-48E4-BF20-CC2DBD202114}"/>
              </a:ext>
            </a:extLst>
          </p:cNvPr>
          <p:cNvSpPr txBox="1"/>
          <p:nvPr/>
        </p:nvSpPr>
        <p:spPr>
          <a:xfrm>
            <a:off x="8862238" y="4556050"/>
            <a:ext cx="9533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dirty="0"/>
              <a:t>Albatross</a:t>
            </a:r>
          </a:p>
        </p:txBody>
      </p:sp>
    </p:spTree>
    <p:extLst>
      <p:ext uri="{BB962C8B-B14F-4D97-AF65-F5344CB8AC3E}">
        <p14:creationId xmlns:p14="http://schemas.microsoft.com/office/powerpoint/2010/main" val="358151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F970F-3789-401E-ADA5-3B781F86A5EE}"/>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APPROACH:</a:t>
            </a:r>
          </a:p>
        </p:txBody>
      </p:sp>
      <p:pic>
        <p:nvPicPr>
          <p:cNvPr id="1026" name="Picture 2" descr="A close up of a map&#10;&#10;Description automatically generated">
            <a:extLst>
              <a:ext uri="{FF2B5EF4-FFF2-40B4-BE49-F238E27FC236}">
                <a16:creationId xmlns:a16="http://schemas.microsoft.com/office/drawing/2014/main" id="{A47F1B0F-3702-45F3-8504-53CA3068BA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72257" y="643463"/>
            <a:ext cx="10654274" cy="324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0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77C3E-7194-455F-A3E2-612BE181CC66}"/>
              </a:ext>
            </a:extLst>
          </p:cNvPr>
          <p:cNvSpPr>
            <a:spLocks noGrp="1"/>
          </p:cNvSpPr>
          <p:nvPr>
            <p:ph type="title"/>
          </p:nvPr>
        </p:nvSpPr>
        <p:spPr>
          <a:xfrm>
            <a:off x="913795" y="963506"/>
            <a:ext cx="3740815" cy="4827693"/>
          </a:xfrm>
        </p:spPr>
        <p:txBody>
          <a:bodyPr>
            <a:normAutofit/>
          </a:bodyPr>
          <a:lstStyle/>
          <a:p>
            <a:pPr algn="r"/>
            <a:r>
              <a:rPr lang="en-IN"/>
              <a:t>APPROACH:</a:t>
            </a:r>
          </a:p>
        </p:txBody>
      </p:sp>
      <p:cxnSp>
        <p:nvCxnSpPr>
          <p:cNvPr id="15"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2F70A1-5467-4CBF-BA6F-C8BAEE635B71}"/>
              </a:ext>
            </a:extLst>
          </p:cNvPr>
          <p:cNvSpPr>
            <a:spLocks noGrp="1"/>
          </p:cNvSpPr>
          <p:nvPr>
            <p:ph idx="1"/>
          </p:nvPr>
        </p:nvSpPr>
        <p:spPr>
          <a:xfrm>
            <a:off x="5307765" y="963507"/>
            <a:ext cx="5959791" cy="4827694"/>
          </a:xfrm>
          <a:effectLst/>
        </p:spPr>
        <p:txBody>
          <a:bodyPr anchor="ctr">
            <a:normAutofit/>
          </a:bodyPr>
          <a:lstStyle/>
          <a:p>
            <a:r>
              <a:rPr lang="en-US">
                <a:solidFill>
                  <a:schemeClr val="tx1"/>
                </a:solidFill>
                <a:effectLst/>
              </a:rPr>
              <a:t>The embeddings for the training images are computed and then clustered into K-clusters (disjoint subsets).</a:t>
            </a:r>
          </a:p>
          <a:p>
            <a:r>
              <a:rPr lang="en-US">
                <a:solidFill>
                  <a:schemeClr val="tx1"/>
                </a:solidFill>
                <a:effectLst/>
              </a:rPr>
              <a:t>The d-dimensional embedding spaces are then split into K subspaces of d/K dimensions each.</a:t>
            </a:r>
          </a:p>
          <a:p>
            <a:r>
              <a:rPr lang="en-US">
                <a:solidFill>
                  <a:schemeClr val="tx1"/>
                </a:solidFill>
                <a:effectLst/>
              </a:rPr>
              <a:t>Next, for each of the subspaces, a separate loss is assigned and trained. Different weights are learned for different subspaces, and we get K different distance metrics for the disjoint learners.</a:t>
            </a:r>
          </a:p>
          <a:p>
            <a:r>
              <a:rPr lang="en-US">
                <a:solidFill>
                  <a:schemeClr val="tx1"/>
                </a:solidFill>
                <a:effectLst/>
              </a:rPr>
              <a:t>This process is repeated every T-epoch.</a:t>
            </a:r>
            <a:endParaRPr lang="en-IN">
              <a:solidFill>
                <a:schemeClr val="tx1"/>
              </a:solidFill>
            </a:endParaRPr>
          </a:p>
        </p:txBody>
      </p:sp>
    </p:spTree>
    <p:extLst>
      <p:ext uri="{BB962C8B-B14F-4D97-AF65-F5344CB8AC3E}">
        <p14:creationId xmlns:p14="http://schemas.microsoft.com/office/powerpoint/2010/main" val="110174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F69D5-8490-42CC-9CB3-BA686ADA54E0}"/>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PROGRESS:</a:t>
            </a:r>
          </a:p>
        </p:txBody>
      </p:sp>
      <p:sp>
        <p:nvSpPr>
          <p:cNvPr id="137" name="Rectangle 136">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638A709-5494-446D-A045-60BB776CE7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324315" y="1321793"/>
            <a:ext cx="6197668" cy="421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145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30A98-F3B8-433F-88F3-A2875A9D1FD8}"/>
              </a:ext>
            </a:extLst>
          </p:cNvPr>
          <p:cNvSpPr>
            <a:spLocks noGrp="1"/>
          </p:cNvSpPr>
          <p:nvPr>
            <p:ph type="title"/>
          </p:nvPr>
        </p:nvSpPr>
        <p:spPr>
          <a:xfrm>
            <a:off x="913795" y="963506"/>
            <a:ext cx="3740815" cy="4827693"/>
          </a:xfrm>
        </p:spPr>
        <p:txBody>
          <a:bodyPr>
            <a:normAutofit/>
          </a:bodyPr>
          <a:lstStyle/>
          <a:p>
            <a:pPr algn="r"/>
            <a:r>
              <a:rPr lang="en-IN"/>
              <a:t>PROGRESS:</a:t>
            </a:r>
          </a:p>
        </p:txBody>
      </p:sp>
      <p:cxnSp>
        <p:nvCxnSpPr>
          <p:cNvPr id="19" name="Straight Connector 18">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BDF5D9-9792-4043-950B-911E4AA08E6F}"/>
              </a:ext>
            </a:extLst>
          </p:cNvPr>
          <p:cNvSpPr>
            <a:spLocks noGrp="1"/>
          </p:cNvSpPr>
          <p:nvPr>
            <p:ph idx="1"/>
          </p:nvPr>
        </p:nvSpPr>
        <p:spPr>
          <a:xfrm>
            <a:off x="5307765" y="963507"/>
            <a:ext cx="5959791" cy="4827694"/>
          </a:xfrm>
          <a:effectLst/>
        </p:spPr>
        <p:txBody>
          <a:bodyPr anchor="ctr">
            <a:normAutofit/>
          </a:bodyPr>
          <a:lstStyle/>
          <a:p>
            <a:pPr>
              <a:lnSpc>
                <a:spcPct val="90000"/>
              </a:lnSpc>
            </a:pPr>
            <a:r>
              <a:rPr lang="en-US" sz="1500">
                <a:solidFill>
                  <a:schemeClr val="tx1"/>
                </a:solidFill>
                <a:effectLst/>
              </a:rPr>
              <a:t>We have used a pretrained ResNet-50 model along with extra fully connected layers in order to get embeddings.</a:t>
            </a:r>
          </a:p>
          <a:p>
            <a:pPr>
              <a:lnSpc>
                <a:spcPct val="90000"/>
              </a:lnSpc>
            </a:pPr>
            <a:r>
              <a:rPr lang="en-US" sz="1500">
                <a:solidFill>
                  <a:schemeClr val="tx1"/>
                </a:solidFill>
                <a:effectLst/>
              </a:rPr>
              <a:t>We have implemented custom modules for random sampling and semi hard negative mining and implemented regular metric learning on the Stanford Online Products Dataset.</a:t>
            </a:r>
          </a:p>
          <a:p>
            <a:pPr>
              <a:lnSpc>
                <a:spcPct val="90000"/>
              </a:lnSpc>
            </a:pPr>
            <a:r>
              <a:rPr lang="en-US" sz="1500">
                <a:solidFill>
                  <a:schemeClr val="tx1"/>
                </a:solidFill>
                <a:effectLst/>
              </a:rPr>
              <a:t>In random sampling, we observed a low triplet loss while training, suggesting the following:</a:t>
            </a:r>
          </a:p>
          <a:p>
            <a:pPr marL="871200" lvl="1" indent="-457200">
              <a:lnSpc>
                <a:spcPct val="90000"/>
              </a:lnSpc>
              <a:buFont typeface="+mj-lt"/>
              <a:buAutoNum type="arabicPeriod"/>
            </a:pPr>
            <a:r>
              <a:rPr lang="en-US" sz="1500">
                <a:solidFill>
                  <a:schemeClr val="tx1"/>
                </a:solidFill>
                <a:effectLst/>
              </a:rPr>
              <a:t>In the acquired sample, the negative examples are very close to the margin.</a:t>
            </a:r>
          </a:p>
          <a:p>
            <a:pPr marL="871200" lvl="1" indent="-457200">
              <a:lnSpc>
                <a:spcPct val="90000"/>
              </a:lnSpc>
              <a:buFont typeface="+mj-lt"/>
              <a:buAutoNum type="arabicPeriod"/>
            </a:pPr>
            <a:r>
              <a:rPr lang="en-US" sz="1500">
                <a:solidFill>
                  <a:schemeClr val="tx1"/>
                </a:solidFill>
                <a:effectLst/>
              </a:rPr>
              <a:t>The positive examples are very close to the anchor.</a:t>
            </a:r>
          </a:p>
          <a:p>
            <a:pPr>
              <a:lnSpc>
                <a:spcPct val="90000"/>
              </a:lnSpc>
            </a:pPr>
            <a:r>
              <a:rPr lang="en-US" sz="1500">
                <a:solidFill>
                  <a:schemeClr val="tx1"/>
                </a:solidFill>
                <a:effectLst/>
              </a:rPr>
              <a:t>Hard negative mining considers the negative examples very close to the anchor. But experiments have shown that hard negative mining converges to local minima in the first few iterations.</a:t>
            </a:r>
            <a:endParaRPr lang="en-IN" sz="1500">
              <a:solidFill>
                <a:schemeClr val="tx1"/>
              </a:solidFill>
            </a:endParaRPr>
          </a:p>
        </p:txBody>
      </p:sp>
    </p:spTree>
    <p:extLst>
      <p:ext uri="{BB962C8B-B14F-4D97-AF65-F5344CB8AC3E}">
        <p14:creationId xmlns:p14="http://schemas.microsoft.com/office/powerpoint/2010/main" val="189017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DB348-C7CF-4381-A508-F2BAAC12AAA5}"/>
              </a:ext>
            </a:extLst>
          </p:cNvPr>
          <p:cNvSpPr>
            <a:spLocks noGrp="1"/>
          </p:cNvSpPr>
          <p:nvPr>
            <p:ph type="title"/>
          </p:nvPr>
        </p:nvSpPr>
        <p:spPr>
          <a:xfrm>
            <a:off x="913795" y="963506"/>
            <a:ext cx="3740815" cy="4827693"/>
          </a:xfrm>
        </p:spPr>
        <p:txBody>
          <a:bodyPr>
            <a:normAutofit/>
          </a:bodyPr>
          <a:lstStyle/>
          <a:p>
            <a:pPr algn="r"/>
            <a:r>
              <a:rPr lang="en-IN" dirty="0"/>
              <a:t>PROGRESS:</a:t>
            </a:r>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951022-3C34-41F2-9299-F9EF3144A72F}"/>
              </a:ext>
            </a:extLst>
          </p:cNvPr>
          <p:cNvSpPr>
            <a:spLocks noGrp="1"/>
          </p:cNvSpPr>
          <p:nvPr>
            <p:ph idx="1"/>
          </p:nvPr>
        </p:nvSpPr>
        <p:spPr>
          <a:xfrm>
            <a:off x="5307765" y="963507"/>
            <a:ext cx="5959791" cy="4827694"/>
          </a:xfrm>
          <a:effectLst/>
        </p:spPr>
        <p:txBody>
          <a:bodyPr anchor="ctr">
            <a:normAutofit/>
          </a:bodyPr>
          <a:lstStyle/>
          <a:p>
            <a:pPr>
              <a:lnSpc>
                <a:spcPct val="90000"/>
              </a:lnSpc>
            </a:pPr>
            <a:r>
              <a:rPr lang="en-US" sz="1400" dirty="0">
                <a:solidFill>
                  <a:schemeClr val="tx1"/>
                </a:solidFill>
                <a:effectLst/>
              </a:rPr>
              <a:t>We implemented Semi hard negative mining, which does the following:</a:t>
            </a:r>
          </a:p>
          <a:p>
            <a:pPr marL="871200" lvl="1" indent="-457200">
              <a:lnSpc>
                <a:spcPct val="90000"/>
              </a:lnSpc>
              <a:buFont typeface="+mj-lt"/>
              <a:buAutoNum type="arabicPeriod"/>
            </a:pPr>
            <a:r>
              <a:rPr lang="en-US" sz="1400" dirty="0">
                <a:solidFill>
                  <a:schemeClr val="tx1"/>
                </a:solidFill>
                <a:effectLst/>
              </a:rPr>
              <a:t>Considers the negative examples, closer than the furthest positive example in the sample.</a:t>
            </a:r>
          </a:p>
          <a:p>
            <a:pPr marL="871200" lvl="1" indent="-457200">
              <a:lnSpc>
                <a:spcPct val="90000"/>
              </a:lnSpc>
              <a:buFont typeface="+mj-lt"/>
              <a:buAutoNum type="arabicPeriod"/>
            </a:pPr>
            <a:r>
              <a:rPr lang="en-US" sz="1400" dirty="0">
                <a:solidFill>
                  <a:schemeClr val="tx1"/>
                </a:solidFill>
                <a:effectLst/>
              </a:rPr>
              <a:t>Considers the positive examples, far away from the nearest negative example in the sample.</a:t>
            </a:r>
          </a:p>
          <a:p>
            <a:pPr>
              <a:lnSpc>
                <a:spcPct val="90000"/>
              </a:lnSpc>
            </a:pPr>
            <a:r>
              <a:rPr lang="en-US" sz="1400" dirty="0">
                <a:solidFill>
                  <a:schemeClr val="tx1"/>
                </a:solidFill>
                <a:effectLst/>
              </a:rPr>
              <a:t>The Triplet loss expression is given below, which tries to pull positive examples closer to the anchor, and negative examples away from the anchor. This has been used as our loss function, based on which we have trained our model.</a:t>
            </a:r>
          </a:p>
          <a:p>
            <a:pPr>
              <a:lnSpc>
                <a:spcPct val="90000"/>
              </a:lnSpc>
            </a:pPr>
            <a:r>
              <a:rPr lang="en-IN" sz="1400" b="1" dirty="0">
                <a:solidFill>
                  <a:schemeClr val="tx1"/>
                </a:solidFill>
                <a:effectLst/>
              </a:rPr>
              <a:t>Triplet Loss = max(0 , [ d</a:t>
            </a:r>
            <a:r>
              <a:rPr lang="en-IN" sz="1400" b="1" baseline="-25000" dirty="0">
                <a:solidFill>
                  <a:schemeClr val="tx1"/>
                </a:solidFill>
                <a:effectLst/>
              </a:rPr>
              <a:t>+</a:t>
            </a:r>
            <a:r>
              <a:rPr lang="en-IN" sz="1400" b="1" dirty="0">
                <a:solidFill>
                  <a:schemeClr val="tx1"/>
                </a:solidFill>
                <a:effectLst/>
              </a:rPr>
              <a:t> - d</a:t>
            </a:r>
            <a:r>
              <a:rPr lang="en-IN" sz="1400" b="1" baseline="-25000" dirty="0">
                <a:solidFill>
                  <a:schemeClr val="tx1"/>
                </a:solidFill>
                <a:effectLst/>
              </a:rPr>
              <a:t>- </a:t>
            </a:r>
            <a:r>
              <a:rPr lang="en-IN" sz="1400" b="1" dirty="0">
                <a:solidFill>
                  <a:schemeClr val="tx1"/>
                </a:solidFill>
                <a:effectLst/>
              </a:rPr>
              <a:t>+ 𝛂 ] )</a:t>
            </a:r>
            <a:endParaRPr lang="en-IN" sz="1400" dirty="0">
              <a:solidFill>
                <a:schemeClr val="tx1"/>
              </a:solidFill>
              <a:effectLst/>
            </a:endParaRPr>
          </a:p>
          <a:p>
            <a:pPr>
              <a:lnSpc>
                <a:spcPct val="90000"/>
              </a:lnSpc>
            </a:pPr>
            <a:r>
              <a:rPr lang="en-US" sz="1400" dirty="0">
                <a:solidFill>
                  <a:schemeClr val="tx1"/>
                </a:solidFill>
                <a:effectLst/>
              </a:rPr>
              <a:t>We have implemented a Normalized Mutual Information (NMI) score, which scales results between 0 (no mutual information) and 1 (perfect correlation) to evaluate clustering.</a:t>
            </a:r>
            <a:br>
              <a:rPr lang="en-IN" sz="1400" dirty="0">
                <a:solidFill>
                  <a:schemeClr val="tx1"/>
                </a:solidFill>
              </a:rPr>
            </a:br>
            <a:endParaRPr lang="en-IN" sz="1400" dirty="0">
              <a:solidFill>
                <a:schemeClr val="tx1"/>
              </a:solidFill>
            </a:endParaRPr>
          </a:p>
        </p:txBody>
      </p:sp>
    </p:spTree>
    <p:extLst>
      <p:ext uri="{BB962C8B-B14F-4D97-AF65-F5344CB8AC3E}">
        <p14:creationId xmlns:p14="http://schemas.microsoft.com/office/powerpoint/2010/main" val="238339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021BF-6E31-463F-90AC-EBFAF5B3F656}"/>
              </a:ext>
            </a:extLst>
          </p:cNvPr>
          <p:cNvSpPr>
            <a:spLocks noGrp="1"/>
          </p:cNvSpPr>
          <p:nvPr>
            <p:ph type="title"/>
          </p:nvPr>
        </p:nvSpPr>
        <p:spPr>
          <a:xfrm>
            <a:off x="913795" y="963506"/>
            <a:ext cx="3740815" cy="4827693"/>
          </a:xfrm>
        </p:spPr>
        <p:txBody>
          <a:bodyPr>
            <a:normAutofit/>
          </a:bodyPr>
          <a:lstStyle/>
          <a:p>
            <a:pPr algn="r"/>
            <a:r>
              <a:rPr lang="en-IN" dirty="0"/>
              <a:t>CHALLENGES FACED:	</a:t>
            </a:r>
            <a:endParaRPr lang="en-IN"/>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0E014B-2A25-496A-ABB0-802343301A3D}"/>
              </a:ext>
            </a:extLst>
          </p:cNvPr>
          <p:cNvSpPr>
            <a:spLocks noGrp="1"/>
          </p:cNvSpPr>
          <p:nvPr>
            <p:ph idx="1"/>
          </p:nvPr>
        </p:nvSpPr>
        <p:spPr>
          <a:xfrm>
            <a:off x="5307765" y="963507"/>
            <a:ext cx="5959791" cy="4827694"/>
          </a:xfrm>
          <a:effectLst/>
        </p:spPr>
        <p:txBody>
          <a:bodyPr anchor="ctr">
            <a:normAutofit/>
          </a:bodyPr>
          <a:lstStyle/>
          <a:p>
            <a:endParaRPr lang="en-US">
              <a:solidFill>
                <a:schemeClr val="tx1"/>
              </a:solidFill>
              <a:effectLst/>
            </a:endParaRPr>
          </a:p>
          <a:p>
            <a:endParaRPr lang="en-US">
              <a:solidFill>
                <a:schemeClr val="tx1"/>
              </a:solidFill>
              <a:effectLst/>
            </a:endParaRPr>
          </a:p>
          <a:p>
            <a:r>
              <a:rPr lang="en-US">
                <a:solidFill>
                  <a:schemeClr val="tx1"/>
                </a:solidFill>
                <a:effectLst/>
              </a:rPr>
              <a:t>During the testing period, we first started out with the KMeans Clustering in the Sklearn package. We found that this is very slow for an entire pass on the test data used. Hence, we implemented the clustering using the GPU accelerated library ‘FAISS’.</a:t>
            </a:r>
            <a:endParaRPr lang="en-IN">
              <a:solidFill>
                <a:schemeClr val="tx1"/>
              </a:solidFill>
            </a:endParaRPr>
          </a:p>
        </p:txBody>
      </p:sp>
    </p:spTree>
    <p:extLst>
      <p:ext uri="{BB962C8B-B14F-4D97-AF65-F5344CB8AC3E}">
        <p14:creationId xmlns:p14="http://schemas.microsoft.com/office/powerpoint/2010/main" val="310683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89B-1F15-4692-90B6-7EB3A48A2E81}"/>
              </a:ext>
            </a:extLst>
          </p:cNvPr>
          <p:cNvSpPr>
            <a:spLocks noGrp="1"/>
          </p:cNvSpPr>
          <p:nvPr>
            <p:ph type="title"/>
          </p:nvPr>
        </p:nvSpPr>
        <p:spPr>
          <a:xfrm>
            <a:off x="878626" y="3749616"/>
            <a:ext cx="5056507" cy="2133600"/>
          </a:xfrm>
        </p:spPr>
        <p:txBody>
          <a:bodyPr>
            <a:normAutofit/>
          </a:bodyPr>
          <a:lstStyle/>
          <a:p>
            <a:pPr algn="l"/>
            <a:r>
              <a:rPr lang="en-IN" sz="3600"/>
              <a:t>RESULTS:</a:t>
            </a:r>
          </a:p>
        </p:txBody>
      </p:sp>
      <p:pic>
        <p:nvPicPr>
          <p:cNvPr id="3076" name="Picture 4">
            <a:extLst>
              <a:ext uri="{FF2B5EF4-FFF2-40B4-BE49-F238E27FC236}">
                <a16:creationId xmlns:a16="http://schemas.microsoft.com/office/drawing/2014/main" id="{52357229-9CC0-4822-9B93-CBD132CF30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12" y="1005180"/>
            <a:ext cx="3896753" cy="23412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9C29BD5-5C31-4EF4-BD5D-2942B90488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55991" y="1005180"/>
            <a:ext cx="3910284" cy="23412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E0CB1A9-BB21-4F26-940E-79EAAC3730C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55401" y="1005180"/>
            <a:ext cx="3845302" cy="23412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099B479-74B8-4E8C-B73A-F31DACED9B44}"/>
              </a:ext>
            </a:extLst>
          </p:cNvPr>
          <p:cNvSpPr>
            <a:spLocks noGrp="1"/>
          </p:cNvSpPr>
          <p:nvPr>
            <p:ph idx="1"/>
          </p:nvPr>
        </p:nvSpPr>
        <p:spPr>
          <a:xfrm>
            <a:off x="6256866" y="3749616"/>
            <a:ext cx="4926948" cy="2133600"/>
          </a:xfrm>
        </p:spPr>
        <p:txBody>
          <a:bodyPr anchor="ctr">
            <a:normAutofit/>
          </a:bodyPr>
          <a:lstStyle/>
          <a:p>
            <a:pPr>
              <a:buClr>
                <a:srgbClr val="35B745"/>
              </a:buClr>
            </a:pPr>
            <a:r>
              <a:rPr lang="en-US" sz="1800">
                <a:effectLst/>
              </a:rPr>
              <a:t>We trained our model over 10 epochs using random sampling and triplet loss, and plotted the results: mean loss, NMI, and recall@k.</a:t>
            </a:r>
          </a:p>
        </p:txBody>
      </p:sp>
    </p:spTree>
    <p:extLst>
      <p:ext uri="{BB962C8B-B14F-4D97-AF65-F5344CB8AC3E}">
        <p14:creationId xmlns:p14="http://schemas.microsoft.com/office/powerpoint/2010/main" val="3366233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B3A21"/>
      </a:dk2>
      <a:lt2>
        <a:srgbClr val="E8E2E7"/>
      </a:lt2>
      <a:accent1>
        <a:srgbClr val="35B745"/>
      </a:accent1>
      <a:accent2>
        <a:srgbClr val="52B529"/>
      </a:accent2>
      <a:accent3>
        <a:srgbClr val="8AAE33"/>
      </a:accent3>
      <a:accent4>
        <a:srgbClr val="B4A329"/>
      </a:accent4>
      <a:accent5>
        <a:srgbClr val="D2813D"/>
      </a:accent5>
      <a:accent6>
        <a:srgbClr val="C23631"/>
      </a:accent6>
      <a:hlink>
        <a:srgbClr val="A17935"/>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28</TotalTime>
  <Words>637</Words>
  <Application>Microsoft Office PowerPoint</Application>
  <PresentationFormat>Widescreen</PresentationFormat>
  <Paragraphs>40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SlateVTI</vt:lpstr>
      <vt:lpstr>Divide and Conquer the Embedding Space for Metric Learning</vt:lpstr>
      <vt:lpstr>Overview</vt:lpstr>
      <vt:lpstr>APPROACH:</vt:lpstr>
      <vt:lpstr>APPROACH:</vt:lpstr>
      <vt:lpstr>PROGRESS:</vt:lpstr>
      <vt:lpstr>PROGRESS:</vt:lpstr>
      <vt:lpstr>PROGRESS:</vt:lpstr>
      <vt:lpstr>CHALLENGES FACED: </vt:lpstr>
      <vt:lpstr>RESULTS:</vt:lpstr>
      <vt:lpstr>RESULTS:</vt:lpstr>
      <vt:lpstr>FUTURE WORK:</vt:lpstr>
      <vt:lpstr>After Mid Evaluation:</vt:lpstr>
      <vt:lpstr>Datasets Used :</vt:lpstr>
      <vt:lpstr>Other Loss functions:</vt:lpstr>
      <vt:lpstr>Margin Loss:</vt:lpstr>
      <vt:lpstr>Proxy-NCA Loss:</vt:lpstr>
      <vt:lpstr>Proxy-NCA Loss:</vt:lpstr>
      <vt:lpstr>Image                     Recommendation on the dataset</vt:lpstr>
      <vt:lpstr>RESULTS</vt:lpstr>
      <vt:lpstr>Learner loss –Recall –NMI results:</vt:lpstr>
      <vt:lpstr>Learner loss –Recall –NMI plots:</vt:lpstr>
      <vt:lpstr>Learner loss –Recall –NMI plots:</vt:lpstr>
      <vt:lpstr>Learner loss –Recall –NMI plots:</vt:lpstr>
      <vt:lpstr>Learner loss –Recall –NMI plots:</vt:lpstr>
      <vt:lpstr>Good Query – Recommendation results on SOP Dataset:</vt:lpstr>
      <vt:lpstr>Bad Query – Recommendation results on SOP Dataset:</vt:lpstr>
      <vt:lpstr>Query – Recommendation results on CARS-196 Dataset:</vt:lpstr>
      <vt:lpstr>Query – Recommendation results on CUB-200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Divide and Conquer the Embedding Space for Metric Learning</dc:title>
  <dc:creator>aniket mohanty</dc:creator>
  <cp:lastModifiedBy>aniket mohanty</cp:lastModifiedBy>
  <cp:revision>738</cp:revision>
  <dcterms:created xsi:type="dcterms:W3CDTF">2020-03-10T10:26:23Z</dcterms:created>
  <dcterms:modified xsi:type="dcterms:W3CDTF">2020-04-21T08:38:05Z</dcterms:modified>
</cp:coreProperties>
</file>